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7" r:id="rId3"/>
    <p:sldId id="285" r:id="rId4"/>
    <p:sldId id="265" r:id="rId5"/>
    <p:sldId id="283" r:id="rId6"/>
    <p:sldId id="289" r:id="rId7"/>
    <p:sldId id="288" r:id="rId8"/>
    <p:sldId id="290" r:id="rId9"/>
    <p:sldId id="291" r:id="rId10"/>
    <p:sldId id="263" r:id="rId11"/>
    <p:sldId id="270" r:id="rId12"/>
    <p:sldId id="292" r:id="rId13"/>
    <p:sldId id="293" r:id="rId14"/>
    <p:sldId id="294" r:id="rId15"/>
    <p:sldId id="272" r:id="rId16"/>
  </p:sldIdLst>
  <p:sldSz cx="9906000" cy="6858000" type="A4"/>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0055"/>
    <a:srgbClr val="329F39"/>
    <a:srgbClr val="FDF1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94719"/>
  </p:normalViewPr>
  <p:slideViewPr>
    <p:cSldViewPr snapToGrid="0" snapToObjects="1">
      <p:cViewPr varScale="1">
        <p:scale>
          <a:sx n="83" d="100"/>
          <a:sy n="83" d="100"/>
        </p:scale>
        <p:origin x="90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Users\yojiichioka\Desktop\&#12471;&#12441;&#12519;&#12452;&#12490;&#12473;&#21830;&#22287;&#12486;&#12441;&#12540;&#12479;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75" b="0" i="0" u="none" strike="noStrike" baseline="0">
                <a:solidFill>
                  <a:schemeClr val="bg1"/>
                </a:solidFill>
                <a:latin typeface="ＭＳ Ｐゴシック"/>
                <a:ea typeface="ＭＳ Ｐゴシック"/>
                <a:cs typeface="ＭＳ Ｐゴシック"/>
              </a:defRPr>
            </a:pPr>
            <a:r>
              <a:rPr lang="ja-JP" altLang="en-US">
                <a:solidFill>
                  <a:schemeClr val="bg1"/>
                </a:solidFill>
              </a:rPr>
              <a:t>年齢別人口構成比</a:t>
            </a:r>
          </a:p>
        </c:rich>
      </c:tx>
      <c:layout>
        <c:manualLayout>
          <c:xMode val="edge"/>
          <c:yMode val="edge"/>
          <c:x val="3.9383561643835614E-2"/>
          <c:y val="3.0303030303030304E-2"/>
        </c:manualLayout>
      </c:layout>
      <c:overlay val="0"/>
      <c:spPr>
        <a:solidFill>
          <a:schemeClr val="tx1">
            <a:lumMod val="75000"/>
            <a:lumOff val="25000"/>
          </a:schemeClr>
        </a:solidFill>
        <a:ln w="25400">
          <a:noFill/>
        </a:ln>
      </c:spPr>
    </c:title>
    <c:autoTitleDeleted val="0"/>
    <c:plotArea>
      <c:layout>
        <c:manualLayout>
          <c:layoutTarget val="inner"/>
          <c:xMode val="edge"/>
          <c:yMode val="edge"/>
          <c:x val="4.6232876712328765E-2"/>
          <c:y val="0.18260921254872212"/>
          <c:w val="0.90924657534246578"/>
          <c:h val="0.69855270197209574"/>
        </c:manualLayout>
      </c:layout>
      <c:barChart>
        <c:barDir val="bar"/>
        <c:grouping val="clustered"/>
        <c:varyColors val="0"/>
        <c:ser>
          <c:idx val="8"/>
          <c:order val="0"/>
          <c:tx>
            <c:v>女性</c:v>
          </c:tx>
          <c:spPr>
            <a:noFill/>
            <a:ln w="25400">
              <a:noFill/>
            </a:ln>
          </c:spPr>
          <c:invertIfNegative val="0"/>
          <c:cat>
            <c:strRef>
              <c:f>基本分析!$BY$15:$CN$15</c:f>
              <c:strCache>
                <c:ptCount val="16"/>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75歳以上</c:v>
                </c:pt>
              </c:strCache>
            </c:strRef>
          </c:cat>
          <c:val>
            <c:numRef>
              <c:f>基本分析!$CD$34</c:f>
              <c:numCache>
                <c:formatCode>General</c:formatCode>
                <c:ptCount val="1"/>
                <c:pt idx="0">
                  <c:v>-154128</c:v>
                </c:pt>
              </c:numCache>
            </c:numRef>
          </c:val>
          <c:extLst>
            <c:ext xmlns:c16="http://schemas.microsoft.com/office/drawing/2014/chart" uri="{C3380CC4-5D6E-409C-BE32-E72D297353CC}">
              <c16:uniqueId val="{00000000-B88F-8D43-AC03-5F1B61AA1BA4}"/>
            </c:ext>
          </c:extLst>
        </c:ser>
        <c:ser>
          <c:idx val="9"/>
          <c:order val="1"/>
          <c:tx>
            <c:v>男性</c:v>
          </c:tx>
          <c:spPr>
            <a:noFill/>
            <a:ln w="25400">
              <a:noFill/>
            </a:ln>
          </c:spPr>
          <c:invertIfNegative val="0"/>
          <c:cat>
            <c:strRef>
              <c:f>基本分析!$BY$15:$CN$15</c:f>
              <c:strCache>
                <c:ptCount val="16"/>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75歳以上</c:v>
                </c:pt>
              </c:strCache>
            </c:strRef>
          </c:cat>
          <c:val>
            <c:numRef>
              <c:f>基本分析!$CE$34</c:f>
              <c:numCache>
                <c:formatCode>General</c:formatCode>
                <c:ptCount val="1"/>
                <c:pt idx="0">
                  <c:v>154128</c:v>
                </c:pt>
              </c:numCache>
            </c:numRef>
          </c:val>
          <c:extLst>
            <c:ext xmlns:c16="http://schemas.microsoft.com/office/drawing/2014/chart" uri="{C3380CC4-5D6E-409C-BE32-E72D297353CC}">
              <c16:uniqueId val="{00000001-B88F-8D43-AC03-5F1B61AA1BA4}"/>
            </c:ext>
          </c:extLst>
        </c:ser>
        <c:ser>
          <c:idx val="0"/>
          <c:order val="2"/>
          <c:tx>
            <c:strRef>
              <c:f>基本分析!$BX$16</c:f>
              <c:strCache>
                <c:ptCount val="1"/>
                <c:pt idx="0">
                  <c:v>男性</c:v>
                </c:pt>
              </c:strCache>
            </c:strRef>
          </c:tx>
          <c:spPr>
            <a:solidFill>
              <a:schemeClr val="bg2">
                <a:lumMod val="75000"/>
              </a:schemeClr>
            </a:solidFill>
            <a:ln w="12700">
              <a:noFill/>
              <a:prstDash val="solid"/>
            </a:ln>
          </c:spPr>
          <c:invertIfNegative val="0"/>
          <c:cat>
            <c:strRef>
              <c:f>基本分析!$BY$15:$CN$15</c:f>
              <c:strCache>
                <c:ptCount val="16"/>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75歳以上</c:v>
                </c:pt>
              </c:strCache>
            </c:strRef>
          </c:cat>
          <c:val>
            <c:numRef>
              <c:f>基本分析!$BY$16:$CN$16</c:f>
              <c:numCache>
                <c:formatCode>General</c:formatCode>
                <c:ptCount val="16"/>
                <c:pt idx="0">
                  <c:v>-52198</c:v>
                </c:pt>
                <c:pt idx="1">
                  <c:v>-51150</c:v>
                </c:pt>
                <c:pt idx="2">
                  <c:v>-51493</c:v>
                </c:pt>
                <c:pt idx="3">
                  <c:v>-56330</c:v>
                </c:pt>
                <c:pt idx="4">
                  <c:v>-66830</c:v>
                </c:pt>
                <c:pt idx="5">
                  <c:v>-75718</c:v>
                </c:pt>
                <c:pt idx="6">
                  <c:v>-85446</c:v>
                </c:pt>
                <c:pt idx="7">
                  <c:v>-95133</c:v>
                </c:pt>
                <c:pt idx="8">
                  <c:v>-111134</c:v>
                </c:pt>
                <c:pt idx="9">
                  <c:v>-104977</c:v>
                </c:pt>
                <c:pt idx="10">
                  <c:v>-89402</c:v>
                </c:pt>
                <c:pt idx="11">
                  <c:v>-72103</c:v>
                </c:pt>
                <c:pt idx="12">
                  <c:v>-73039</c:v>
                </c:pt>
                <c:pt idx="13">
                  <c:v>-81536</c:v>
                </c:pt>
                <c:pt idx="14">
                  <c:v>-62729</c:v>
                </c:pt>
                <c:pt idx="15">
                  <c:v>-103015</c:v>
                </c:pt>
              </c:numCache>
            </c:numRef>
          </c:val>
          <c:extLst>
            <c:ext xmlns:c16="http://schemas.microsoft.com/office/drawing/2014/chart" uri="{C3380CC4-5D6E-409C-BE32-E72D297353CC}">
              <c16:uniqueId val="{00000002-B88F-8D43-AC03-5F1B61AA1BA4}"/>
            </c:ext>
          </c:extLst>
        </c:ser>
        <c:ser>
          <c:idx val="1"/>
          <c:order val="3"/>
          <c:tx>
            <c:strRef>
              <c:f>基本分析!$BX$17</c:f>
              <c:strCache>
                <c:ptCount val="1"/>
                <c:pt idx="0">
                  <c:v>女性</c:v>
                </c:pt>
              </c:strCache>
            </c:strRef>
          </c:tx>
          <c:spPr>
            <a:solidFill>
              <a:srgbClr val="FDF1DD"/>
            </a:solidFill>
            <a:ln w="12700">
              <a:noFill/>
              <a:prstDash val="solid"/>
            </a:ln>
          </c:spPr>
          <c:invertIfNegative val="0"/>
          <c:cat>
            <c:strRef>
              <c:f>基本分析!$BY$15:$CN$15</c:f>
              <c:strCache>
                <c:ptCount val="16"/>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75歳以上</c:v>
                </c:pt>
              </c:strCache>
            </c:strRef>
          </c:cat>
          <c:val>
            <c:numRef>
              <c:f>基本分析!$BY$17:$CN$17</c:f>
              <c:numCache>
                <c:formatCode>General</c:formatCode>
                <c:ptCount val="16"/>
                <c:pt idx="0">
                  <c:v>49510</c:v>
                </c:pt>
                <c:pt idx="1">
                  <c:v>48611</c:v>
                </c:pt>
                <c:pt idx="2">
                  <c:v>49039</c:v>
                </c:pt>
                <c:pt idx="3">
                  <c:v>53274</c:v>
                </c:pt>
                <c:pt idx="4">
                  <c:v>59885</c:v>
                </c:pt>
                <c:pt idx="5">
                  <c:v>68760</c:v>
                </c:pt>
                <c:pt idx="6">
                  <c:v>79548</c:v>
                </c:pt>
                <c:pt idx="7">
                  <c:v>88061</c:v>
                </c:pt>
                <c:pt idx="8">
                  <c:v>104230</c:v>
                </c:pt>
                <c:pt idx="9">
                  <c:v>94857</c:v>
                </c:pt>
                <c:pt idx="10">
                  <c:v>80099</c:v>
                </c:pt>
                <c:pt idx="11">
                  <c:v>66579</c:v>
                </c:pt>
                <c:pt idx="12">
                  <c:v>68811</c:v>
                </c:pt>
                <c:pt idx="13">
                  <c:v>81470</c:v>
                </c:pt>
                <c:pt idx="14">
                  <c:v>69936</c:v>
                </c:pt>
                <c:pt idx="15">
                  <c:v>154128</c:v>
                </c:pt>
              </c:numCache>
            </c:numRef>
          </c:val>
          <c:extLst>
            <c:ext xmlns:c16="http://schemas.microsoft.com/office/drawing/2014/chart" uri="{C3380CC4-5D6E-409C-BE32-E72D297353CC}">
              <c16:uniqueId val="{00000003-B88F-8D43-AC03-5F1B61AA1BA4}"/>
            </c:ext>
          </c:extLst>
        </c:ser>
        <c:dLbls>
          <c:showLegendKey val="0"/>
          <c:showVal val="0"/>
          <c:showCatName val="0"/>
          <c:showSerName val="0"/>
          <c:showPercent val="0"/>
          <c:showBubbleSize val="0"/>
        </c:dLbls>
        <c:gapWidth val="20"/>
        <c:overlap val="100"/>
        <c:axId val="237354576"/>
        <c:axId val="232829200"/>
      </c:barChart>
      <c:scatterChart>
        <c:scatterStyle val="lineMarker"/>
        <c:varyColors val="0"/>
        <c:ser>
          <c:idx val="10"/>
          <c:order val="4"/>
          <c:marker>
            <c:symbol val="none"/>
          </c:marker>
          <c:xVal>
            <c:numRef>
              <c:f>基本分析!$CF$34</c:f>
              <c:numCache>
                <c:formatCode>General</c:formatCode>
                <c:ptCount val="1"/>
                <c:pt idx="0">
                  <c:v>-12.828999999999999</c:v>
                </c:pt>
              </c:numCache>
            </c:numRef>
          </c:xVal>
          <c:yVal>
            <c:numRef>
              <c:f>基本分析!$BW$33</c:f>
              <c:numCache>
                <c:formatCode>General</c:formatCode>
                <c:ptCount val="1"/>
                <c:pt idx="0">
                  <c:v>0</c:v>
                </c:pt>
              </c:numCache>
            </c:numRef>
          </c:yVal>
          <c:smooth val="0"/>
          <c:extLst>
            <c:ext xmlns:c16="http://schemas.microsoft.com/office/drawing/2014/chart" uri="{C3380CC4-5D6E-409C-BE32-E72D297353CC}">
              <c16:uniqueId val="{0000000A-B88F-8D43-AC03-5F1B61AA1BA4}"/>
            </c:ext>
          </c:extLst>
        </c:ser>
        <c:ser>
          <c:idx val="11"/>
          <c:order val="5"/>
          <c:marker>
            <c:symbol val="none"/>
          </c:marker>
          <c:dPt>
            <c:idx val="0"/>
            <c:bubble3D val="0"/>
            <c:spPr>
              <a:ln w="28575">
                <a:noFill/>
              </a:ln>
            </c:spPr>
            <c:extLst>
              <c:ext xmlns:c16="http://schemas.microsoft.com/office/drawing/2014/chart" uri="{C3380CC4-5D6E-409C-BE32-E72D297353CC}">
                <c16:uniqueId val="{00000001-7025-0149-B0E5-5F9FBA1E9BFE}"/>
              </c:ext>
            </c:extLst>
          </c:dPt>
          <c:xVal>
            <c:numRef>
              <c:f>基本分析!$CG$34</c:f>
              <c:numCache>
                <c:formatCode>General</c:formatCode>
                <c:ptCount val="1"/>
                <c:pt idx="0">
                  <c:v>12.828999999999999</c:v>
                </c:pt>
              </c:numCache>
            </c:numRef>
          </c:xVal>
          <c:yVal>
            <c:numRef>
              <c:f>基本分析!$BW$33</c:f>
              <c:numCache>
                <c:formatCode>General</c:formatCode>
                <c:ptCount val="1"/>
                <c:pt idx="0">
                  <c:v>0</c:v>
                </c:pt>
              </c:numCache>
            </c:numRef>
          </c:yVal>
          <c:smooth val="0"/>
          <c:extLst>
            <c:ext xmlns:c16="http://schemas.microsoft.com/office/drawing/2014/chart" uri="{C3380CC4-5D6E-409C-BE32-E72D297353CC}">
              <c16:uniqueId val="{0000000B-B88F-8D43-AC03-5F1B61AA1BA4}"/>
            </c:ext>
          </c:extLst>
        </c:ser>
        <c:dLbls>
          <c:showLegendKey val="0"/>
          <c:showVal val="0"/>
          <c:showCatName val="0"/>
          <c:showSerName val="0"/>
          <c:showPercent val="0"/>
          <c:showBubbleSize val="0"/>
        </c:dLbls>
        <c:axId val="232829592"/>
        <c:axId val="232830376"/>
      </c:scatterChart>
      <c:catAx>
        <c:axId val="237354576"/>
        <c:scaling>
          <c:orientation val="minMax"/>
        </c:scaling>
        <c:delete val="1"/>
        <c:axPos val="l"/>
        <c:majorGridlines>
          <c:spPr>
            <a:ln w="3175">
              <a:solidFill>
                <a:srgbClr val="000000"/>
              </a:solidFill>
              <a:prstDash val="solid"/>
            </a:ln>
          </c:spPr>
        </c:majorGridlines>
        <c:numFmt formatCode="General" sourceLinked="0"/>
        <c:majorTickMark val="out"/>
        <c:minorTickMark val="none"/>
        <c:tickLblPos val="nextTo"/>
        <c:crossAx val="232829200"/>
        <c:crosses val="autoZero"/>
        <c:auto val="1"/>
        <c:lblAlgn val="ctr"/>
        <c:lblOffset val="100"/>
        <c:noMultiLvlLbl val="0"/>
      </c:catAx>
      <c:valAx>
        <c:axId val="232829200"/>
        <c:scaling>
          <c:orientation val="minMax"/>
        </c:scaling>
        <c:delete val="0"/>
        <c:axPos val="b"/>
        <c:majorGridlines>
          <c:spPr>
            <a:ln w="3175">
              <a:solidFill>
                <a:srgbClr val="000000"/>
              </a:solidFill>
              <a:prstDash val="solid"/>
            </a:ln>
          </c:spPr>
        </c:majorGridlines>
        <c:numFmt formatCode="0&quot;人&quot;;0&quot;人&quot;" sourceLinked="0"/>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mn-ea"/>
                <a:ea typeface="+mn-ea"/>
                <a:cs typeface="ＭＳ Ｐゴシック"/>
              </a:defRPr>
            </a:pPr>
            <a:endParaRPr lang="ja-JP"/>
          </a:p>
        </c:txPr>
        <c:crossAx val="237354576"/>
        <c:crosses val="autoZero"/>
        <c:crossBetween val="between"/>
      </c:valAx>
      <c:valAx>
        <c:axId val="232829592"/>
        <c:scaling>
          <c:orientation val="minMax"/>
        </c:scaling>
        <c:delete val="0"/>
        <c:axPos val="t"/>
        <c:numFmt formatCode="General\%;General\%" sourceLinked="0"/>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mn-ea"/>
                <a:ea typeface="+mn-ea"/>
                <a:cs typeface="ＭＳ Ｐゴシック"/>
              </a:defRPr>
            </a:pPr>
            <a:endParaRPr lang="ja-JP"/>
          </a:p>
        </c:txPr>
        <c:crossAx val="232830376"/>
        <c:crosses val="max"/>
        <c:crossBetween val="midCat"/>
      </c:valAx>
      <c:valAx>
        <c:axId val="232830376"/>
        <c:scaling>
          <c:orientation val="minMax"/>
        </c:scaling>
        <c:delete val="1"/>
        <c:axPos val="r"/>
        <c:numFmt formatCode="General" sourceLinked="1"/>
        <c:majorTickMark val="out"/>
        <c:minorTickMark val="none"/>
        <c:tickLblPos val="nextTo"/>
        <c:crossAx val="232829592"/>
        <c:crosses val="max"/>
        <c:crossBetween val="midCat"/>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87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8"/>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1" y="0"/>
            <a:ext cx="3078428" cy="513508"/>
          </a:xfrm>
          <a:prstGeom prst="rect">
            <a:avLst/>
          </a:prstGeom>
        </p:spPr>
        <p:txBody>
          <a:bodyPr vert="horz" lIns="95491" tIns="47745" rIns="95491" bIns="47745" rtlCol="0"/>
          <a:lstStyle>
            <a:lvl1pPr algn="r">
              <a:defRPr sz="1300"/>
            </a:lvl1pPr>
          </a:lstStyle>
          <a:p>
            <a:fld id="{10E92D48-0F37-B043-99AF-3C9D8542BE67}" type="datetimeFigureOut">
              <a:rPr kumimoji="1" lang="ja-JP" altLang="en-US" smtClean="0"/>
              <a:t>2025/3/26</a:t>
            </a:fld>
            <a:endParaRPr kumimoji="1" lang="ja-JP" altLang="en-US"/>
          </a:p>
        </p:txBody>
      </p:sp>
      <p:sp>
        <p:nvSpPr>
          <p:cNvPr id="4" name="スライド イメージ プレースホルダー 3"/>
          <p:cNvSpPr>
            <a:spLocks noGrp="1" noRot="1" noChangeAspect="1"/>
          </p:cNvSpPr>
          <p:nvPr>
            <p:ph type="sldImg" idx="2"/>
          </p:nvPr>
        </p:nvSpPr>
        <p:spPr>
          <a:xfrm>
            <a:off x="1058863" y="1279525"/>
            <a:ext cx="4986337" cy="3452813"/>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5491" tIns="47745" rIns="95491" bIns="477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1" y="9721107"/>
            <a:ext cx="3078428" cy="513507"/>
          </a:xfrm>
          <a:prstGeom prst="rect">
            <a:avLst/>
          </a:prstGeom>
        </p:spPr>
        <p:txBody>
          <a:bodyPr vert="horz" lIns="95491" tIns="47745" rIns="95491" bIns="47745" rtlCol="0" anchor="b"/>
          <a:lstStyle>
            <a:lvl1pPr algn="r">
              <a:defRPr sz="1300"/>
            </a:lvl1pPr>
          </a:lstStyle>
          <a:p>
            <a:fld id="{4BE1F0A5-CCF0-0244-A98E-148525F8A8C3}" type="slidenum">
              <a:rPr kumimoji="1" lang="ja-JP" altLang="en-US" smtClean="0"/>
              <a:t>‹#›</a:t>
            </a:fld>
            <a:endParaRPr kumimoji="1" lang="ja-JP" altLang="en-US"/>
          </a:p>
        </p:txBody>
      </p:sp>
    </p:spTree>
    <p:extLst>
      <p:ext uri="{BB962C8B-B14F-4D97-AF65-F5344CB8AC3E}">
        <p14:creationId xmlns:p14="http://schemas.microsoft.com/office/powerpoint/2010/main" val="18380107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BE1F0A5-CCF0-0244-A98E-148525F8A8C3}" type="slidenum">
              <a:rPr kumimoji="1" lang="ja-JP" altLang="en-US" smtClean="0"/>
              <a:t>8</a:t>
            </a:fld>
            <a:endParaRPr kumimoji="1" lang="ja-JP" altLang="en-US"/>
          </a:p>
        </p:txBody>
      </p:sp>
    </p:spTree>
    <p:extLst>
      <p:ext uri="{BB962C8B-B14F-4D97-AF65-F5344CB8AC3E}">
        <p14:creationId xmlns:p14="http://schemas.microsoft.com/office/powerpoint/2010/main" val="202127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BE1F0A5-CCF0-0244-A98E-148525F8A8C3}" type="slidenum">
              <a:rPr kumimoji="1" lang="ja-JP" altLang="en-US" smtClean="0"/>
              <a:t>15</a:t>
            </a:fld>
            <a:endParaRPr kumimoji="1" lang="ja-JP" altLang="en-US"/>
          </a:p>
        </p:txBody>
      </p:sp>
    </p:spTree>
    <p:extLst>
      <p:ext uri="{BB962C8B-B14F-4D97-AF65-F5344CB8AC3E}">
        <p14:creationId xmlns:p14="http://schemas.microsoft.com/office/powerpoint/2010/main" val="62486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356557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229686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405343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347915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302477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324141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346566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87502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36282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1892179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FEEA5B-F881-4D4B-9BC8-2728AC59D7F0}" type="datetimeFigureOut">
              <a:rPr kumimoji="1" lang="ja-JP" altLang="en-US" smtClean="0"/>
              <a:t>2025/3/26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395362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EEA5B-F881-4D4B-9BC8-2728AC59D7F0}" type="datetimeFigureOut">
              <a:rPr kumimoji="1" lang="ja-JP" altLang="en-US" smtClean="0"/>
              <a:t>2025/3/26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BA393-EAD3-8E42-9C9C-646CD825E415}" type="slidenum">
              <a:rPr kumimoji="1" lang="ja-JP" altLang="en-US" smtClean="0"/>
              <a:t>‹#›</a:t>
            </a:fld>
            <a:endParaRPr kumimoji="1" lang="ja-JP" altLang="en-US"/>
          </a:p>
        </p:txBody>
      </p:sp>
    </p:spTree>
    <p:extLst>
      <p:ext uri="{BB962C8B-B14F-4D97-AF65-F5344CB8AC3E}">
        <p14:creationId xmlns:p14="http://schemas.microsoft.com/office/powerpoint/2010/main" val="2080496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gif"/><Relationship Id="rId7" Type="http://schemas.openxmlformats.org/officeDocument/2006/relationships/image" Target="../media/image68.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gif"/><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3" Type="http://schemas.openxmlformats.org/officeDocument/2006/relationships/image" Target="../media/image2.gif"/><Relationship Id="rId7" Type="http://schemas.openxmlformats.org/officeDocument/2006/relationships/image" Target="../media/image6.gif"/><Relationship Id="rId12" Type="http://schemas.openxmlformats.org/officeDocument/2006/relationships/image" Target="../media/image11.gif"/><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5.gif"/><Relationship Id="rId11" Type="http://schemas.openxmlformats.org/officeDocument/2006/relationships/image" Target="../media/image10.gif"/><Relationship Id="rId5" Type="http://schemas.openxmlformats.org/officeDocument/2006/relationships/image" Target="../media/image4.gif"/><Relationship Id="rId15" Type="http://schemas.openxmlformats.org/officeDocument/2006/relationships/image" Target="../media/image14.png"/><Relationship Id="rId10" Type="http://schemas.openxmlformats.org/officeDocument/2006/relationships/image" Target="../media/image9.gif"/><Relationship Id="rId4" Type="http://schemas.openxmlformats.org/officeDocument/2006/relationships/image" Target="../media/image3.gif"/><Relationship Id="rId9" Type="http://schemas.openxmlformats.org/officeDocument/2006/relationships/image" Target="../media/image8.gif"/><Relationship Id="rId14" Type="http://schemas.openxmlformats.org/officeDocument/2006/relationships/image" Target="../media/image13.gif"/></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32.tmp"/><Relationship Id="rId18" Type="http://schemas.openxmlformats.org/officeDocument/2006/relationships/image" Target="../media/image34.gif"/><Relationship Id="rId26" Type="http://schemas.openxmlformats.org/officeDocument/2006/relationships/image" Target="../media/image38.gif"/><Relationship Id="rId3" Type="http://schemas.openxmlformats.org/officeDocument/2006/relationships/image" Target="../media/image27.gif"/><Relationship Id="rId21" Type="http://schemas.openxmlformats.org/officeDocument/2006/relationships/image" Target="../media/image9.gif"/><Relationship Id="rId7" Type="http://schemas.openxmlformats.org/officeDocument/2006/relationships/image" Target="../media/image31.gif"/><Relationship Id="rId12" Type="http://schemas.openxmlformats.org/officeDocument/2006/relationships/image" Target="../media/image15.gif"/><Relationship Id="rId17" Type="http://schemas.openxmlformats.org/officeDocument/2006/relationships/image" Target="../media/image7.gif"/><Relationship Id="rId25" Type="http://schemas.openxmlformats.org/officeDocument/2006/relationships/image" Target="../media/image11.gif"/><Relationship Id="rId2" Type="http://schemas.openxmlformats.org/officeDocument/2006/relationships/image" Target="../media/image26.png"/><Relationship Id="rId16" Type="http://schemas.openxmlformats.org/officeDocument/2006/relationships/image" Target="../media/image6.gif"/><Relationship Id="rId20" Type="http://schemas.openxmlformats.org/officeDocument/2006/relationships/image" Target="../media/image8.gif"/><Relationship Id="rId29" Type="http://schemas.openxmlformats.org/officeDocument/2006/relationships/image" Target="../media/image40.gif"/><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14.png"/><Relationship Id="rId24" Type="http://schemas.openxmlformats.org/officeDocument/2006/relationships/image" Target="../media/image10.gif"/><Relationship Id="rId32" Type="http://schemas.openxmlformats.org/officeDocument/2006/relationships/image" Target="../media/image43.png"/><Relationship Id="rId5" Type="http://schemas.openxmlformats.org/officeDocument/2006/relationships/image" Target="../media/image29.gif"/><Relationship Id="rId15" Type="http://schemas.openxmlformats.org/officeDocument/2006/relationships/image" Target="../media/image5.gif"/><Relationship Id="rId23" Type="http://schemas.openxmlformats.org/officeDocument/2006/relationships/image" Target="../media/image37.gif"/><Relationship Id="rId28" Type="http://schemas.openxmlformats.org/officeDocument/2006/relationships/image" Target="../media/image12.gif"/><Relationship Id="rId10" Type="http://schemas.openxmlformats.org/officeDocument/2006/relationships/image" Target="../media/image4.gif"/><Relationship Id="rId19" Type="http://schemas.openxmlformats.org/officeDocument/2006/relationships/image" Target="../media/image35.gif"/><Relationship Id="rId31" Type="http://schemas.openxmlformats.org/officeDocument/2006/relationships/image" Target="../media/image42.png"/><Relationship Id="rId4" Type="http://schemas.openxmlformats.org/officeDocument/2006/relationships/image" Target="../media/image28.gif"/><Relationship Id="rId9" Type="http://schemas.openxmlformats.org/officeDocument/2006/relationships/image" Target="../media/image3.gif"/><Relationship Id="rId14" Type="http://schemas.openxmlformats.org/officeDocument/2006/relationships/image" Target="../media/image33.tmp"/><Relationship Id="rId22" Type="http://schemas.openxmlformats.org/officeDocument/2006/relationships/image" Target="../media/image36.gif"/><Relationship Id="rId27" Type="http://schemas.openxmlformats.org/officeDocument/2006/relationships/image" Target="../media/image39.gif"/><Relationship Id="rId30"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B88C3D9A-AD24-8E48-B878-11C793B4ED98}"/>
              </a:ext>
            </a:extLst>
          </p:cNvPr>
          <p:cNvSpPr/>
          <p:nvPr/>
        </p:nvSpPr>
        <p:spPr>
          <a:xfrm>
            <a:off x="-1" y="3814346"/>
            <a:ext cx="9906002" cy="30495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10000"/>
                </a:schemeClr>
              </a:solidFill>
            </a:endParaRPr>
          </a:p>
        </p:txBody>
      </p:sp>
      <p:sp>
        <p:nvSpPr>
          <p:cNvPr id="4" name="テキスト ボックス 3">
            <a:extLst>
              <a:ext uri="{FF2B5EF4-FFF2-40B4-BE49-F238E27FC236}">
                <a16:creationId xmlns:a16="http://schemas.microsoft.com/office/drawing/2014/main" id="{777AE22D-CCED-7341-B611-0CE75075A66D}"/>
              </a:ext>
            </a:extLst>
          </p:cNvPr>
          <p:cNvSpPr txBox="1"/>
          <p:nvPr/>
        </p:nvSpPr>
        <p:spPr>
          <a:xfrm>
            <a:off x="645410" y="3124395"/>
            <a:ext cx="4307590" cy="861774"/>
          </a:xfrm>
          <a:prstGeom prst="rect">
            <a:avLst/>
          </a:prstGeom>
          <a:noFill/>
        </p:spPr>
        <p:txBody>
          <a:bodyPr wrap="none" rtlCol="0" anchor="ctr">
            <a:spAutoFit/>
          </a:bodyPr>
          <a:lstStyle/>
          <a:p>
            <a:r>
              <a:rPr kumimoji="1" lang="ja-JP" altLang="en-US" b="1">
                <a:solidFill>
                  <a:schemeClr val="tx1">
                    <a:lumMod val="75000"/>
                    <a:lumOff val="25000"/>
                  </a:schemeClr>
                </a:solidFill>
                <a:latin typeface="Yu Gothic" panose="020B0400000000000000" pitchFamily="34" charset="-128"/>
                <a:ea typeface="Yu Gothic" panose="020B0400000000000000" pitchFamily="34" charset="-128"/>
              </a:rPr>
              <a:t>いつもを</a:t>
            </a:r>
            <a:r>
              <a:rPr kumimoji="1" lang="ja-JP" altLang="en-US" b="1" spc="-30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b="1">
                <a:solidFill>
                  <a:schemeClr val="tx1">
                    <a:lumMod val="75000"/>
                    <a:lumOff val="25000"/>
                  </a:schemeClr>
                </a:solidFill>
                <a:latin typeface="Yu Gothic" panose="020B0400000000000000" pitchFamily="34" charset="-128"/>
                <a:ea typeface="Yu Gothic" panose="020B0400000000000000" pitchFamily="34" charset="-128"/>
              </a:rPr>
              <a:t>ステキに</a:t>
            </a:r>
            <a:r>
              <a:rPr kumimoji="1" lang="ja-JP" altLang="en-US" b="1" spc="-300">
                <a:solidFill>
                  <a:schemeClr val="tx1">
                    <a:lumMod val="75000"/>
                    <a:lumOff val="25000"/>
                  </a:schemeClr>
                </a:solidFill>
                <a:latin typeface="Yu Gothic" panose="020B0400000000000000" pitchFamily="34" charset="-128"/>
                <a:ea typeface="Yu Gothic" panose="020B0400000000000000" pitchFamily="34" charset="-128"/>
              </a:rPr>
              <a:t>、</a:t>
            </a:r>
            <a:r>
              <a:rPr kumimoji="1" lang="ja-JP" altLang="en-US" b="1">
                <a:solidFill>
                  <a:schemeClr val="tx1">
                    <a:lumMod val="75000"/>
                    <a:lumOff val="25000"/>
                  </a:schemeClr>
                </a:solidFill>
                <a:latin typeface="Yu Gothic" panose="020B0400000000000000" pitchFamily="34" charset="-128"/>
                <a:ea typeface="Yu Gothic" panose="020B0400000000000000" pitchFamily="34" charset="-128"/>
              </a:rPr>
              <a:t>かえていく。</a:t>
            </a:r>
            <a:endParaRPr kumimoji="1" lang="en-US" altLang="ja-JP" b="1" dirty="0">
              <a:solidFill>
                <a:schemeClr val="tx1">
                  <a:lumMod val="75000"/>
                  <a:lumOff val="25000"/>
                </a:schemeClr>
              </a:solidFill>
              <a:latin typeface="Yu Gothic" panose="020B0400000000000000" pitchFamily="34" charset="-128"/>
              <a:ea typeface="Yu Gothic" panose="020B0400000000000000" pitchFamily="34" charset="-128"/>
            </a:endParaRPr>
          </a:p>
          <a:p>
            <a:r>
              <a:rPr kumimoji="1" lang="en-US" altLang="ja-JP" sz="3200" b="1" dirty="0">
                <a:solidFill>
                  <a:schemeClr val="tx1">
                    <a:lumMod val="75000"/>
                    <a:lumOff val="25000"/>
                  </a:schemeClr>
                </a:solidFill>
                <a:latin typeface="Yu Gothic" panose="020B0400000000000000" pitchFamily="34" charset="-128"/>
                <a:ea typeface="Yu Gothic" panose="020B0400000000000000" pitchFamily="34" charset="-128"/>
              </a:rPr>
              <a:t>JOINUS YOKOHAMA</a:t>
            </a:r>
            <a:endParaRPr kumimoji="1" lang="ja-JP" altLang="en-US" sz="3200" b="1">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12" name="図 11">
            <a:extLst>
              <a:ext uri="{FF2B5EF4-FFF2-40B4-BE49-F238E27FC236}">
                <a16:creationId xmlns:a16="http://schemas.microsoft.com/office/drawing/2014/main" id="{1F79C35D-382D-3D48-A05F-C9B2A3F9D788}"/>
              </a:ext>
            </a:extLst>
          </p:cNvPr>
          <p:cNvPicPr>
            <a:picLocks noChangeAspect="1"/>
          </p:cNvPicPr>
          <p:nvPr/>
        </p:nvPicPr>
        <p:blipFill>
          <a:blip r:embed="rId2"/>
          <a:stretch>
            <a:fillRect/>
          </a:stretch>
        </p:blipFill>
        <p:spPr>
          <a:xfrm>
            <a:off x="8675028" y="276230"/>
            <a:ext cx="947944" cy="430883"/>
          </a:xfrm>
          <a:prstGeom prst="rect">
            <a:avLst/>
          </a:prstGeom>
        </p:spPr>
      </p:pic>
    </p:spTree>
    <p:extLst>
      <p:ext uri="{BB962C8B-B14F-4D97-AF65-F5344CB8AC3E}">
        <p14:creationId xmlns:p14="http://schemas.microsoft.com/office/powerpoint/2010/main" val="3329442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151FD8B-830E-734E-9F17-2950019D1741}"/>
              </a:ext>
            </a:extLst>
          </p:cNvPr>
          <p:cNvSpPr txBox="1"/>
          <p:nvPr/>
        </p:nvSpPr>
        <p:spPr>
          <a:xfrm rot="5400000">
            <a:off x="-1166994" y="1542927"/>
            <a:ext cx="3855296" cy="769441"/>
          </a:xfrm>
          <a:prstGeom prst="rect">
            <a:avLst/>
          </a:prstGeom>
          <a:noFill/>
        </p:spPr>
        <p:txBody>
          <a:bodyPr wrap="square" rtlCol="0">
            <a:spAutoFit/>
          </a:bodyPr>
          <a:lstStyle/>
          <a:p>
            <a:r>
              <a:rPr kumimoji="1" lang="en-US" altLang="ja-JP" sz="4400" b="1" dirty="0">
                <a:solidFill>
                  <a:schemeClr val="tx1">
                    <a:lumMod val="75000"/>
                    <a:lumOff val="25000"/>
                  </a:schemeClr>
                </a:solidFill>
                <a:latin typeface="Yu Gothic" panose="020B0400000000000000" pitchFamily="34" charset="-128"/>
                <a:ea typeface="Yu Gothic" panose="020B0400000000000000" pitchFamily="34" charset="-128"/>
              </a:rPr>
              <a:t>Topics</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
        <p:nvSpPr>
          <p:cNvPr id="48" name="テキスト ボックス 47">
            <a:extLst>
              <a:ext uri="{FF2B5EF4-FFF2-40B4-BE49-F238E27FC236}">
                <a16:creationId xmlns:a16="http://schemas.microsoft.com/office/drawing/2014/main" id="{ACC3005B-B1B5-9E48-B57E-58948221C518}"/>
              </a:ext>
            </a:extLst>
          </p:cNvPr>
          <p:cNvSpPr txBox="1"/>
          <p:nvPr/>
        </p:nvSpPr>
        <p:spPr>
          <a:xfrm>
            <a:off x="2416779" y="690594"/>
            <a:ext cx="6789038" cy="307777"/>
          </a:xfrm>
          <a:prstGeom prst="rect">
            <a:avLst/>
          </a:prstGeom>
          <a:noFill/>
        </p:spPr>
        <p:txBody>
          <a:bodyPr wrap="none" rtlCol="0">
            <a:spAutoFit/>
          </a:bodyPr>
          <a:lstStyle/>
          <a:p>
            <a:r>
              <a:rPr kumimoji="1" lang="ja-JP" altLang="en-US" sz="1400" b="1">
                <a:solidFill>
                  <a:schemeClr val="tx1">
                    <a:lumMod val="75000"/>
                    <a:lumOff val="25000"/>
                  </a:schemeClr>
                </a:solidFill>
                <a:latin typeface="+mn-ea"/>
              </a:rPr>
              <a:t>多くの大企業がオフィスを構える横浜･みなとみらい</a:t>
            </a:r>
            <a:r>
              <a:rPr kumimoji="1" lang="en-US" altLang="ja-JP" sz="1400" b="1" dirty="0">
                <a:solidFill>
                  <a:schemeClr val="tx1">
                    <a:lumMod val="75000"/>
                    <a:lumOff val="25000"/>
                  </a:schemeClr>
                </a:solidFill>
                <a:latin typeface="+mn-ea"/>
              </a:rPr>
              <a:t>21</a:t>
            </a:r>
            <a:r>
              <a:rPr kumimoji="1" lang="ja-JP" altLang="en-US" sz="1400" b="1">
                <a:solidFill>
                  <a:schemeClr val="tx1">
                    <a:lumMod val="75000"/>
                    <a:lumOff val="25000"/>
                  </a:schemeClr>
                </a:solidFill>
                <a:latin typeface="+mn-ea"/>
              </a:rPr>
              <a:t>地区では延べ</a:t>
            </a:r>
            <a:r>
              <a:rPr kumimoji="1" lang="en-US" altLang="ja-JP" sz="1400" b="1" dirty="0">
                <a:solidFill>
                  <a:schemeClr val="tx1">
                    <a:lumMod val="75000"/>
                    <a:lumOff val="25000"/>
                  </a:schemeClr>
                </a:solidFill>
                <a:latin typeface="+mn-ea"/>
              </a:rPr>
              <a:t>20</a:t>
            </a:r>
            <a:r>
              <a:rPr kumimoji="1" lang="ja-JP" altLang="en-US" sz="1400" b="1">
                <a:solidFill>
                  <a:schemeClr val="tx1">
                    <a:lumMod val="75000"/>
                    <a:lumOff val="25000"/>
                  </a:schemeClr>
                </a:solidFill>
                <a:latin typeface="+mn-ea"/>
              </a:rPr>
              <a:t>万人が就労</a:t>
            </a:r>
          </a:p>
        </p:txBody>
      </p:sp>
      <p:grpSp>
        <p:nvGrpSpPr>
          <p:cNvPr id="25" name="グループ化 24">
            <a:extLst>
              <a:ext uri="{FF2B5EF4-FFF2-40B4-BE49-F238E27FC236}">
                <a16:creationId xmlns:a16="http://schemas.microsoft.com/office/drawing/2014/main" id="{0EC11D96-247A-CC4C-A6BE-C3388E50B2C4}"/>
              </a:ext>
            </a:extLst>
          </p:cNvPr>
          <p:cNvGrpSpPr/>
          <p:nvPr/>
        </p:nvGrpSpPr>
        <p:grpSpPr>
          <a:xfrm>
            <a:off x="1524301" y="1259820"/>
            <a:ext cx="1876426" cy="1323246"/>
            <a:chOff x="1524301" y="3923270"/>
            <a:chExt cx="1876426" cy="1323246"/>
          </a:xfrm>
        </p:grpSpPr>
        <p:pic>
          <p:nvPicPr>
            <p:cNvPr id="3" name="図 2">
              <a:extLst>
                <a:ext uri="{FF2B5EF4-FFF2-40B4-BE49-F238E27FC236}">
                  <a16:creationId xmlns:a16="http://schemas.microsoft.com/office/drawing/2014/main" id="{E8627760-271A-4048-A156-4071D251DE50}"/>
                </a:ext>
              </a:extLst>
            </p:cNvPr>
            <p:cNvPicPr>
              <a:picLocks noChangeAspect="1"/>
            </p:cNvPicPr>
            <p:nvPr/>
          </p:nvPicPr>
          <p:blipFill>
            <a:blip r:embed="rId2">
              <a:alphaModFix amt="70000"/>
            </a:blip>
            <a:stretch>
              <a:fillRect/>
            </a:stretch>
          </p:blipFill>
          <p:spPr>
            <a:xfrm>
              <a:off x="1524301" y="3923270"/>
              <a:ext cx="1876426" cy="1323246"/>
            </a:xfrm>
            <a:prstGeom prst="rect">
              <a:avLst/>
            </a:prstGeom>
          </p:spPr>
        </p:pic>
        <p:pic>
          <p:nvPicPr>
            <p:cNvPr id="14" name="図 13">
              <a:extLst>
                <a:ext uri="{FF2B5EF4-FFF2-40B4-BE49-F238E27FC236}">
                  <a16:creationId xmlns:a16="http://schemas.microsoft.com/office/drawing/2014/main" id="{49DAAF00-6F15-7A4E-B835-4250C442A3D7}"/>
                </a:ext>
              </a:extLst>
            </p:cNvPr>
            <p:cNvPicPr>
              <a:picLocks noChangeAspect="1"/>
            </p:cNvPicPr>
            <p:nvPr/>
          </p:nvPicPr>
          <p:blipFill>
            <a:blip r:embed="rId3"/>
            <a:stretch>
              <a:fillRect/>
            </a:stretch>
          </p:blipFill>
          <p:spPr>
            <a:xfrm>
              <a:off x="1798017" y="4487295"/>
              <a:ext cx="1328993" cy="195195"/>
            </a:xfrm>
            <a:prstGeom prst="rect">
              <a:avLst/>
            </a:prstGeom>
          </p:spPr>
        </p:pic>
      </p:grpSp>
      <p:grpSp>
        <p:nvGrpSpPr>
          <p:cNvPr id="26" name="グループ化 25">
            <a:extLst>
              <a:ext uri="{FF2B5EF4-FFF2-40B4-BE49-F238E27FC236}">
                <a16:creationId xmlns:a16="http://schemas.microsoft.com/office/drawing/2014/main" id="{607A7D69-D585-9D4F-BCE1-DE833911D178}"/>
              </a:ext>
            </a:extLst>
          </p:cNvPr>
          <p:cNvGrpSpPr/>
          <p:nvPr/>
        </p:nvGrpSpPr>
        <p:grpSpPr>
          <a:xfrm>
            <a:off x="3494465" y="1255933"/>
            <a:ext cx="1876426" cy="1323246"/>
            <a:chOff x="3502339" y="3934554"/>
            <a:chExt cx="1876426" cy="1323246"/>
          </a:xfrm>
        </p:grpSpPr>
        <p:pic>
          <p:nvPicPr>
            <p:cNvPr id="4" name="図 3">
              <a:extLst>
                <a:ext uri="{FF2B5EF4-FFF2-40B4-BE49-F238E27FC236}">
                  <a16:creationId xmlns:a16="http://schemas.microsoft.com/office/drawing/2014/main" id="{1AE5FB6C-7B8E-8643-8AD5-1C3C2DCE7D60}"/>
                </a:ext>
              </a:extLst>
            </p:cNvPr>
            <p:cNvPicPr>
              <a:picLocks noChangeAspect="1"/>
            </p:cNvPicPr>
            <p:nvPr/>
          </p:nvPicPr>
          <p:blipFill rotWithShape="1">
            <a:blip r:embed="rId4">
              <a:alphaModFix amt="55000"/>
            </a:blip>
            <a:srcRect t="5554"/>
            <a:stretch/>
          </p:blipFill>
          <p:spPr>
            <a:xfrm>
              <a:off x="3502339" y="3934554"/>
              <a:ext cx="1876426" cy="1323246"/>
            </a:xfrm>
            <a:prstGeom prst="rect">
              <a:avLst/>
            </a:prstGeom>
          </p:spPr>
        </p:pic>
        <p:pic>
          <p:nvPicPr>
            <p:cNvPr id="15" name="図 14">
              <a:extLst>
                <a:ext uri="{FF2B5EF4-FFF2-40B4-BE49-F238E27FC236}">
                  <a16:creationId xmlns:a16="http://schemas.microsoft.com/office/drawing/2014/main" id="{DE991EBE-BE12-F84F-A92D-F10E9C1419B3}"/>
                </a:ext>
              </a:extLst>
            </p:cNvPr>
            <p:cNvPicPr>
              <a:picLocks noChangeAspect="1"/>
            </p:cNvPicPr>
            <p:nvPr/>
          </p:nvPicPr>
          <p:blipFill>
            <a:blip r:embed="rId5"/>
            <a:stretch>
              <a:fillRect/>
            </a:stretch>
          </p:blipFill>
          <p:spPr>
            <a:xfrm>
              <a:off x="3986691" y="4469742"/>
              <a:ext cx="907720" cy="425495"/>
            </a:xfrm>
            <a:prstGeom prst="rect">
              <a:avLst/>
            </a:prstGeom>
          </p:spPr>
        </p:pic>
      </p:grpSp>
      <p:grpSp>
        <p:nvGrpSpPr>
          <p:cNvPr id="28" name="グループ化 27">
            <a:extLst>
              <a:ext uri="{FF2B5EF4-FFF2-40B4-BE49-F238E27FC236}">
                <a16:creationId xmlns:a16="http://schemas.microsoft.com/office/drawing/2014/main" id="{A1F6B328-A568-5A48-8443-D5BA8AA25FE3}"/>
              </a:ext>
            </a:extLst>
          </p:cNvPr>
          <p:cNvGrpSpPr/>
          <p:nvPr/>
        </p:nvGrpSpPr>
        <p:grpSpPr>
          <a:xfrm>
            <a:off x="5464628" y="1255933"/>
            <a:ext cx="1876427" cy="1341891"/>
            <a:chOff x="5480377" y="3928505"/>
            <a:chExt cx="1876427" cy="1341891"/>
          </a:xfrm>
        </p:grpSpPr>
        <p:pic>
          <p:nvPicPr>
            <p:cNvPr id="5" name="図 4">
              <a:extLst>
                <a:ext uri="{FF2B5EF4-FFF2-40B4-BE49-F238E27FC236}">
                  <a16:creationId xmlns:a16="http://schemas.microsoft.com/office/drawing/2014/main" id="{BDC8D530-6FE5-6642-A319-06EC1B668EFD}"/>
                </a:ext>
              </a:extLst>
            </p:cNvPr>
            <p:cNvPicPr>
              <a:picLocks noChangeAspect="1"/>
            </p:cNvPicPr>
            <p:nvPr/>
          </p:nvPicPr>
          <p:blipFill rotWithShape="1">
            <a:blip r:embed="rId6">
              <a:alphaModFix amt="70000"/>
            </a:blip>
            <a:srcRect l="3650"/>
            <a:stretch/>
          </p:blipFill>
          <p:spPr>
            <a:xfrm>
              <a:off x="5480377" y="3928505"/>
              <a:ext cx="1876427" cy="1341891"/>
            </a:xfrm>
            <a:prstGeom prst="rect">
              <a:avLst/>
            </a:prstGeom>
          </p:spPr>
        </p:pic>
        <p:pic>
          <p:nvPicPr>
            <p:cNvPr id="16" name="図 15">
              <a:extLst>
                <a:ext uri="{FF2B5EF4-FFF2-40B4-BE49-F238E27FC236}">
                  <a16:creationId xmlns:a16="http://schemas.microsoft.com/office/drawing/2014/main" id="{B3D986A8-696E-F642-8C7A-ED1C9B5B579F}"/>
                </a:ext>
              </a:extLst>
            </p:cNvPr>
            <p:cNvPicPr>
              <a:picLocks noChangeAspect="1"/>
            </p:cNvPicPr>
            <p:nvPr/>
          </p:nvPicPr>
          <p:blipFill>
            <a:blip r:embed="rId7"/>
            <a:stretch>
              <a:fillRect/>
            </a:stretch>
          </p:blipFill>
          <p:spPr>
            <a:xfrm>
              <a:off x="5756302" y="4487295"/>
              <a:ext cx="1328993" cy="242956"/>
            </a:xfrm>
            <a:prstGeom prst="rect">
              <a:avLst/>
            </a:prstGeom>
          </p:spPr>
        </p:pic>
      </p:grpSp>
      <p:grpSp>
        <p:nvGrpSpPr>
          <p:cNvPr id="29" name="グループ化 28">
            <a:extLst>
              <a:ext uri="{FF2B5EF4-FFF2-40B4-BE49-F238E27FC236}">
                <a16:creationId xmlns:a16="http://schemas.microsoft.com/office/drawing/2014/main" id="{632C3576-DC1C-B047-BF7D-57ABAEE0DD3A}"/>
              </a:ext>
            </a:extLst>
          </p:cNvPr>
          <p:cNvGrpSpPr/>
          <p:nvPr/>
        </p:nvGrpSpPr>
        <p:grpSpPr>
          <a:xfrm>
            <a:off x="7434791" y="1255933"/>
            <a:ext cx="1876426" cy="1323246"/>
            <a:chOff x="7458417" y="3934554"/>
            <a:chExt cx="1876426" cy="1323246"/>
          </a:xfrm>
        </p:grpSpPr>
        <p:pic>
          <p:nvPicPr>
            <p:cNvPr id="6" name="図 5">
              <a:extLst>
                <a:ext uri="{FF2B5EF4-FFF2-40B4-BE49-F238E27FC236}">
                  <a16:creationId xmlns:a16="http://schemas.microsoft.com/office/drawing/2014/main" id="{FC7DD7F4-E1B8-E345-AD75-96B1DF280573}"/>
                </a:ext>
              </a:extLst>
            </p:cNvPr>
            <p:cNvPicPr>
              <a:picLocks noChangeAspect="1"/>
            </p:cNvPicPr>
            <p:nvPr/>
          </p:nvPicPr>
          <p:blipFill rotWithShape="1">
            <a:blip r:embed="rId8">
              <a:alphaModFix amt="63000"/>
            </a:blip>
            <a:srcRect b="7013"/>
            <a:stretch/>
          </p:blipFill>
          <p:spPr>
            <a:xfrm>
              <a:off x="7458417" y="3934554"/>
              <a:ext cx="1876426" cy="1323246"/>
            </a:xfrm>
            <a:prstGeom prst="rect">
              <a:avLst/>
            </a:prstGeom>
          </p:spPr>
        </p:pic>
        <p:pic>
          <p:nvPicPr>
            <p:cNvPr id="18" name="図 17">
              <a:extLst>
                <a:ext uri="{FF2B5EF4-FFF2-40B4-BE49-F238E27FC236}">
                  <a16:creationId xmlns:a16="http://schemas.microsoft.com/office/drawing/2014/main" id="{8661AC57-B0F1-D949-A138-C0637BA7AC88}"/>
                </a:ext>
              </a:extLst>
            </p:cNvPr>
            <p:cNvPicPr>
              <a:picLocks noChangeAspect="1"/>
            </p:cNvPicPr>
            <p:nvPr/>
          </p:nvPicPr>
          <p:blipFill>
            <a:blip r:embed="rId9"/>
            <a:stretch>
              <a:fillRect/>
            </a:stretch>
          </p:blipFill>
          <p:spPr>
            <a:xfrm>
              <a:off x="7711367" y="4487295"/>
              <a:ext cx="1370525" cy="308368"/>
            </a:xfrm>
            <a:prstGeom prst="rect">
              <a:avLst/>
            </a:prstGeom>
          </p:spPr>
        </p:pic>
      </p:grpSp>
      <p:pic>
        <p:nvPicPr>
          <p:cNvPr id="27" name="図 26">
            <a:extLst>
              <a:ext uri="{FF2B5EF4-FFF2-40B4-BE49-F238E27FC236}">
                <a16:creationId xmlns:a16="http://schemas.microsoft.com/office/drawing/2014/main" id="{2B43734F-B103-E440-B63B-A3E3194328E1}"/>
              </a:ext>
            </a:extLst>
          </p:cNvPr>
          <p:cNvPicPr>
            <a:picLocks noChangeAspect="1"/>
          </p:cNvPicPr>
          <p:nvPr/>
        </p:nvPicPr>
        <p:blipFill rotWithShape="1">
          <a:blip r:embed="rId10"/>
          <a:srcRect r="9552"/>
          <a:stretch/>
        </p:blipFill>
        <p:spPr>
          <a:xfrm>
            <a:off x="5643094" y="3833791"/>
            <a:ext cx="3691749" cy="2554288"/>
          </a:xfrm>
          <a:prstGeom prst="rect">
            <a:avLst/>
          </a:prstGeom>
        </p:spPr>
      </p:pic>
      <p:sp>
        <p:nvSpPr>
          <p:cNvPr id="35" name="角丸四角形 34">
            <a:extLst>
              <a:ext uri="{FF2B5EF4-FFF2-40B4-BE49-F238E27FC236}">
                <a16:creationId xmlns:a16="http://schemas.microsoft.com/office/drawing/2014/main" id="{8E9D6AC0-8607-3743-901F-E89B58F1E109}"/>
              </a:ext>
            </a:extLst>
          </p:cNvPr>
          <p:cNvSpPr/>
          <p:nvPr/>
        </p:nvSpPr>
        <p:spPr>
          <a:xfrm>
            <a:off x="1524301" y="659827"/>
            <a:ext cx="892478" cy="388495"/>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1" name="テキスト ボックス 30">
            <a:extLst>
              <a:ext uri="{FF2B5EF4-FFF2-40B4-BE49-F238E27FC236}">
                <a16:creationId xmlns:a16="http://schemas.microsoft.com/office/drawing/2014/main" id="{7756691E-11F2-2242-A703-2CDEEFAB5CF9}"/>
              </a:ext>
            </a:extLst>
          </p:cNvPr>
          <p:cNvSpPr txBox="1"/>
          <p:nvPr/>
        </p:nvSpPr>
        <p:spPr>
          <a:xfrm>
            <a:off x="1564018" y="734155"/>
            <a:ext cx="813043" cy="276999"/>
          </a:xfrm>
          <a:prstGeom prst="rect">
            <a:avLst/>
          </a:prstGeom>
          <a:noFill/>
        </p:spPr>
        <p:txBody>
          <a:bodyPr wrap="none" rtlCol="0">
            <a:spAutoFit/>
          </a:bodyPr>
          <a:lstStyle/>
          <a:p>
            <a:pPr algn="ctr"/>
            <a:r>
              <a:rPr kumimoji="1" lang="en-US" altLang="ja-JP" sz="1200" b="1" dirty="0">
                <a:solidFill>
                  <a:schemeClr val="bg1"/>
                </a:solidFill>
                <a:latin typeface="+mn-ea"/>
              </a:rPr>
              <a:t>Topics 1</a:t>
            </a:r>
            <a:endParaRPr kumimoji="1" lang="ja-JP" altLang="en-US" sz="1200" b="1">
              <a:solidFill>
                <a:schemeClr val="bg1"/>
              </a:solidFill>
              <a:latin typeface="+mn-ea"/>
            </a:endParaRPr>
          </a:p>
        </p:txBody>
      </p:sp>
      <p:sp>
        <p:nvSpPr>
          <p:cNvPr id="38" name="正方形/長方形 37">
            <a:extLst>
              <a:ext uri="{FF2B5EF4-FFF2-40B4-BE49-F238E27FC236}">
                <a16:creationId xmlns:a16="http://schemas.microsoft.com/office/drawing/2014/main" id="{DDD99EC2-A338-BA41-89E8-BBBC3DB22F4F}"/>
              </a:ext>
            </a:extLst>
          </p:cNvPr>
          <p:cNvSpPr/>
          <p:nvPr/>
        </p:nvSpPr>
        <p:spPr>
          <a:xfrm>
            <a:off x="1524302" y="2583065"/>
            <a:ext cx="1876426" cy="238527"/>
          </a:xfrm>
          <a:prstGeom prst="rect">
            <a:avLst/>
          </a:prstGeom>
          <a:solidFill>
            <a:schemeClr val="tx1">
              <a:lumMod val="75000"/>
              <a:lumOff val="25000"/>
            </a:schemeClr>
          </a:solidFill>
        </p:spPr>
        <p:txBody>
          <a:bodyPr wrap="square">
            <a:spAutoFit/>
          </a:bodyPr>
          <a:lstStyle/>
          <a:p>
            <a:pPr algn="ctr">
              <a:lnSpc>
                <a:spcPct val="150000"/>
              </a:lnSpc>
            </a:pPr>
            <a:r>
              <a:rPr kumimoji="1" lang="ja-JP" altLang="en-US" sz="700" b="1">
                <a:solidFill>
                  <a:schemeClr val="bg1"/>
                </a:solidFill>
                <a:latin typeface="+mn-ea"/>
              </a:rPr>
              <a:t>日産自動車株式会社</a:t>
            </a:r>
            <a:r>
              <a:rPr kumimoji="1" lang="en-US" altLang="ja-JP" sz="700" b="1" dirty="0">
                <a:solidFill>
                  <a:schemeClr val="bg1"/>
                </a:solidFill>
                <a:latin typeface="+mn-ea"/>
              </a:rPr>
              <a:t>(</a:t>
            </a:r>
            <a:r>
              <a:rPr kumimoji="1" lang="ja-JP" altLang="en-US" sz="700" b="1">
                <a:solidFill>
                  <a:schemeClr val="bg1"/>
                </a:solidFill>
                <a:latin typeface="+mn-ea"/>
              </a:rPr>
              <a:t>本社ビル</a:t>
            </a:r>
            <a:r>
              <a:rPr kumimoji="1" lang="en-US" altLang="ja-JP" sz="700" b="1" dirty="0">
                <a:solidFill>
                  <a:schemeClr val="bg1"/>
                </a:solidFill>
                <a:latin typeface="+mn-ea"/>
              </a:rPr>
              <a:t>)</a:t>
            </a:r>
          </a:p>
        </p:txBody>
      </p:sp>
      <p:sp>
        <p:nvSpPr>
          <p:cNvPr id="39" name="正方形/長方形 38">
            <a:extLst>
              <a:ext uri="{FF2B5EF4-FFF2-40B4-BE49-F238E27FC236}">
                <a16:creationId xmlns:a16="http://schemas.microsoft.com/office/drawing/2014/main" id="{BC61B3D7-69A3-314B-902E-E0E440F9221F}"/>
              </a:ext>
            </a:extLst>
          </p:cNvPr>
          <p:cNvSpPr/>
          <p:nvPr/>
        </p:nvSpPr>
        <p:spPr>
          <a:xfrm>
            <a:off x="3494465" y="2583065"/>
            <a:ext cx="1876426" cy="238527"/>
          </a:xfrm>
          <a:prstGeom prst="rect">
            <a:avLst/>
          </a:prstGeom>
          <a:solidFill>
            <a:schemeClr val="tx1">
              <a:lumMod val="75000"/>
              <a:lumOff val="25000"/>
            </a:schemeClr>
          </a:solidFill>
        </p:spPr>
        <p:txBody>
          <a:bodyPr wrap="square">
            <a:spAutoFit/>
          </a:bodyPr>
          <a:lstStyle/>
          <a:p>
            <a:pPr algn="ctr">
              <a:lnSpc>
                <a:spcPct val="150000"/>
              </a:lnSpc>
            </a:pPr>
            <a:r>
              <a:rPr kumimoji="1" lang="ja-JP" altLang="en-US" sz="700" b="1">
                <a:solidFill>
                  <a:schemeClr val="bg1"/>
                </a:solidFill>
                <a:latin typeface="+mn-ea"/>
              </a:rPr>
              <a:t>京浜急行電鉄株式会社</a:t>
            </a:r>
            <a:r>
              <a:rPr kumimoji="1" lang="en-US" altLang="ja-JP" sz="700" b="1" dirty="0">
                <a:solidFill>
                  <a:schemeClr val="bg1"/>
                </a:solidFill>
                <a:latin typeface="+mn-ea"/>
              </a:rPr>
              <a:t>(</a:t>
            </a:r>
            <a:r>
              <a:rPr kumimoji="1" lang="ja-JP" altLang="en-US" sz="700" b="1">
                <a:solidFill>
                  <a:schemeClr val="bg1"/>
                </a:solidFill>
                <a:latin typeface="+mn-ea"/>
              </a:rPr>
              <a:t>本社ビル</a:t>
            </a:r>
            <a:r>
              <a:rPr kumimoji="1" lang="en-US" altLang="ja-JP" sz="700" b="1" dirty="0">
                <a:solidFill>
                  <a:schemeClr val="bg1"/>
                </a:solidFill>
                <a:latin typeface="+mn-ea"/>
              </a:rPr>
              <a:t>)</a:t>
            </a:r>
          </a:p>
        </p:txBody>
      </p:sp>
      <p:sp>
        <p:nvSpPr>
          <p:cNvPr id="40" name="正方形/長方形 39">
            <a:extLst>
              <a:ext uri="{FF2B5EF4-FFF2-40B4-BE49-F238E27FC236}">
                <a16:creationId xmlns:a16="http://schemas.microsoft.com/office/drawing/2014/main" id="{F552EEA8-F127-EA4C-90CC-38704B784ED1}"/>
              </a:ext>
            </a:extLst>
          </p:cNvPr>
          <p:cNvSpPr/>
          <p:nvPr/>
        </p:nvSpPr>
        <p:spPr>
          <a:xfrm>
            <a:off x="7434790" y="2583064"/>
            <a:ext cx="1876426" cy="238527"/>
          </a:xfrm>
          <a:prstGeom prst="rect">
            <a:avLst/>
          </a:prstGeom>
          <a:solidFill>
            <a:schemeClr val="tx1">
              <a:lumMod val="75000"/>
              <a:lumOff val="25000"/>
            </a:schemeClr>
          </a:solidFill>
        </p:spPr>
        <p:txBody>
          <a:bodyPr wrap="square">
            <a:spAutoFit/>
          </a:bodyPr>
          <a:lstStyle/>
          <a:p>
            <a:pPr algn="ctr">
              <a:lnSpc>
                <a:spcPct val="150000"/>
              </a:lnSpc>
            </a:pPr>
            <a:r>
              <a:rPr kumimoji="1" lang="ja-JP" altLang="en-US" sz="700" b="1">
                <a:solidFill>
                  <a:schemeClr val="bg1"/>
                </a:solidFill>
                <a:latin typeface="+mn-ea"/>
              </a:rPr>
              <a:t>相鉄グループ各社</a:t>
            </a:r>
            <a:r>
              <a:rPr kumimoji="1" lang="en-US" altLang="ja-JP" sz="700" b="1" dirty="0">
                <a:solidFill>
                  <a:schemeClr val="bg1"/>
                </a:solidFill>
                <a:latin typeface="+mn-ea"/>
              </a:rPr>
              <a:t>(</a:t>
            </a:r>
            <a:r>
              <a:rPr kumimoji="1" lang="ja-JP" altLang="en-US" sz="700" b="1">
                <a:solidFill>
                  <a:schemeClr val="bg1"/>
                </a:solidFill>
                <a:latin typeface="+mn-ea"/>
              </a:rPr>
              <a:t>本社ビル</a:t>
            </a:r>
            <a:r>
              <a:rPr kumimoji="1" lang="en-US" altLang="ja-JP" sz="700" b="1" dirty="0">
                <a:solidFill>
                  <a:schemeClr val="bg1"/>
                </a:solidFill>
                <a:latin typeface="+mn-ea"/>
              </a:rPr>
              <a:t>)</a:t>
            </a:r>
          </a:p>
        </p:txBody>
      </p:sp>
      <p:sp>
        <p:nvSpPr>
          <p:cNvPr id="41" name="正方形/長方形 40">
            <a:extLst>
              <a:ext uri="{FF2B5EF4-FFF2-40B4-BE49-F238E27FC236}">
                <a16:creationId xmlns:a16="http://schemas.microsoft.com/office/drawing/2014/main" id="{CB0C0B45-A3F6-7040-BA9B-5F1962731D06}"/>
              </a:ext>
            </a:extLst>
          </p:cNvPr>
          <p:cNvSpPr/>
          <p:nvPr/>
        </p:nvSpPr>
        <p:spPr>
          <a:xfrm>
            <a:off x="5464629" y="2583065"/>
            <a:ext cx="1876426" cy="238527"/>
          </a:xfrm>
          <a:prstGeom prst="rect">
            <a:avLst/>
          </a:prstGeom>
          <a:solidFill>
            <a:schemeClr val="tx1">
              <a:lumMod val="75000"/>
              <a:lumOff val="25000"/>
            </a:schemeClr>
          </a:solidFill>
        </p:spPr>
        <p:txBody>
          <a:bodyPr wrap="square">
            <a:spAutoFit/>
          </a:bodyPr>
          <a:lstStyle/>
          <a:p>
            <a:pPr algn="ctr">
              <a:lnSpc>
                <a:spcPct val="150000"/>
              </a:lnSpc>
            </a:pPr>
            <a:r>
              <a:rPr kumimoji="1" lang="ja-JP" altLang="en-US" sz="700" b="1">
                <a:solidFill>
                  <a:schemeClr val="bg1"/>
                </a:solidFill>
                <a:latin typeface="+mn-ea"/>
              </a:rPr>
              <a:t>資生堂グローバルイノベーションセンター</a:t>
            </a:r>
            <a:endParaRPr kumimoji="1" lang="en-US" altLang="ja-JP" sz="700" b="1" dirty="0">
              <a:solidFill>
                <a:schemeClr val="bg1"/>
              </a:solidFill>
              <a:latin typeface="+mn-ea"/>
            </a:endParaRPr>
          </a:p>
        </p:txBody>
      </p:sp>
      <p:sp>
        <p:nvSpPr>
          <p:cNvPr id="42" name="テキスト ボックス 41">
            <a:extLst>
              <a:ext uri="{FF2B5EF4-FFF2-40B4-BE49-F238E27FC236}">
                <a16:creationId xmlns:a16="http://schemas.microsoft.com/office/drawing/2014/main" id="{2E92F791-1065-2C44-B8B1-8329F60AA88A}"/>
              </a:ext>
            </a:extLst>
          </p:cNvPr>
          <p:cNvSpPr txBox="1"/>
          <p:nvPr/>
        </p:nvSpPr>
        <p:spPr>
          <a:xfrm>
            <a:off x="2416779" y="3326134"/>
            <a:ext cx="5905784" cy="307777"/>
          </a:xfrm>
          <a:prstGeom prst="rect">
            <a:avLst/>
          </a:prstGeom>
          <a:noFill/>
        </p:spPr>
        <p:txBody>
          <a:bodyPr wrap="none" rtlCol="0">
            <a:spAutoFit/>
          </a:bodyPr>
          <a:lstStyle/>
          <a:p>
            <a:r>
              <a:rPr kumimoji="1" lang="ja-JP" altLang="en-US" sz="1400" b="1">
                <a:solidFill>
                  <a:schemeClr val="tx1">
                    <a:lumMod val="75000"/>
                    <a:lumOff val="25000"/>
                  </a:schemeClr>
                </a:solidFill>
                <a:latin typeface="+mn-ea"/>
              </a:rPr>
              <a:t>隣接する</a:t>
            </a:r>
            <a:r>
              <a:rPr kumimoji="1" lang="en-US" altLang="ja-JP" sz="1400" b="1" dirty="0" err="1">
                <a:solidFill>
                  <a:schemeClr val="tx1">
                    <a:lumMod val="75000"/>
                    <a:lumOff val="25000"/>
                  </a:schemeClr>
                </a:solidFill>
                <a:latin typeface="+mn-ea"/>
              </a:rPr>
              <a:t>NEWoman</a:t>
            </a:r>
            <a:r>
              <a:rPr kumimoji="1" lang="ja-JP" altLang="en-US" sz="1400" b="1">
                <a:solidFill>
                  <a:schemeClr val="tx1">
                    <a:lumMod val="75000"/>
                    <a:lumOff val="25000"/>
                  </a:schemeClr>
                </a:solidFill>
                <a:latin typeface="+mn-ea"/>
              </a:rPr>
              <a:t>横浜･</a:t>
            </a:r>
            <a:r>
              <a:rPr kumimoji="1" lang="en-US" altLang="ja-JP" sz="1400" b="1" dirty="0">
                <a:solidFill>
                  <a:schemeClr val="tx1">
                    <a:lumMod val="75000"/>
                    <a:lumOff val="25000"/>
                  </a:schemeClr>
                </a:solidFill>
                <a:latin typeface="+mn-ea"/>
              </a:rPr>
              <a:t>CIAL</a:t>
            </a:r>
            <a:r>
              <a:rPr kumimoji="1" lang="ja-JP" altLang="en-US" sz="1400" b="1">
                <a:solidFill>
                  <a:schemeClr val="tx1">
                    <a:lumMod val="75000"/>
                    <a:lumOff val="25000"/>
                  </a:schemeClr>
                </a:solidFill>
                <a:latin typeface="+mn-ea"/>
              </a:rPr>
              <a:t>横浜の開業により来館者数が約</a:t>
            </a:r>
            <a:r>
              <a:rPr kumimoji="1" lang="en-US" altLang="ja-JP" sz="1400" b="1" dirty="0">
                <a:solidFill>
                  <a:schemeClr val="tx1">
                    <a:lumMod val="75000"/>
                    <a:lumOff val="25000"/>
                  </a:schemeClr>
                </a:solidFill>
                <a:latin typeface="+mn-ea"/>
              </a:rPr>
              <a:t>20%</a:t>
            </a:r>
            <a:r>
              <a:rPr kumimoji="1" lang="ja-JP" altLang="en-US" sz="1400" b="1">
                <a:solidFill>
                  <a:schemeClr val="tx1">
                    <a:lumMod val="75000"/>
                    <a:lumOff val="25000"/>
                  </a:schemeClr>
                </a:solidFill>
                <a:latin typeface="+mn-ea"/>
              </a:rPr>
              <a:t>向上</a:t>
            </a:r>
          </a:p>
        </p:txBody>
      </p:sp>
      <p:sp>
        <p:nvSpPr>
          <p:cNvPr id="43" name="角丸四角形 42">
            <a:extLst>
              <a:ext uri="{FF2B5EF4-FFF2-40B4-BE49-F238E27FC236}">
                <a16:creationId xmlns:a16="http://schemas.microsoft.com/office/drawing/2014/main" id="{D3BDCDC8-C5F5-DD44-B5C1-6FF84005A7F5}"/>
              </a:ext>
            </a:extLst>
          </p:cNvPr>
          <p:cNvSpPr/>
          <p:nvPr/>
        </p:nvSpPr>
        <p:spPr>
          <a:xfrm>
            <a:off x="1524301" y="3295367"/>
            <a:ext cx="892478" cy="388495"/>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44" name="テキスト ボックス 43">
            <a:extLst>
              <a:ext uri="{FF2B5EF4-FFF2-40B4-BE49-F238E27FC236}">
                <a16:creationId xmlns:a16="http://schemas.microsoft.com/office/drawing/2014/main" id="{07C447D9-4535-FC45-9BDA-D9110CA87D6D}"/>
              </a:ext>
            </a:extLst>
          </p:cNvPr>
          <p:cNvSpPr txBox="1"/>
          <p:nvPr/>
        </p:nvSpPr>
        <p:spPr>
          <a:xfrm>
            <a:off x="1564018" y="3369695"/>
            <a:ext cx="813044" cy="276999"/>
          </a:xfrm>
          <a:prstGeom prst="rect">
            <a:avLst/>
          </a:prstGeom>
          <a:noFill/>
        </p:spPr>
        <p:txBody>
          <a:bodyPr wrap="none" rtlCol="0">
            <a:spAutoFit/>
          </a:bodyPr>
          <a:lstStyle/>
          <a:p>
            <a:pPr algn="ctr"/>
            <a:r>
              <a:rPr kumimoji="1" lang="en-US" altLang="ja-JP" sz="1200" b="1" dirty="0">
                <a:solidFill>
                  <a:schemeClr val="bg1"/>
                </a:solidFill>
                <a:latin typeface="+mn-ea"/>
              </a:rPr>
              <a:t>Topics 2</a:t>
            </a:r>
            <a:endParaRPr kumimoji="1" lang="ja-JP" altLang="en-US" sz="1200" b="1">
              <a:solidFill>
                <a:schemeClr val="bg1"/>
              </a:solidFill>
              <a:latin typeface="+mn-ea"/>
            </a:endParaRPr>
          </a:p>
        </p:txBody>
      </p:sp>
      <p:grpSp>
        <p:nvGrpSpPr>
          <p:cNvPr id="19" name="グループ化 18">
            <a:extLst>
              <a:ext uri="{FF2B5EF4-FFF2-40B4-BE49-F238E27FC236}">
                <a16:creationId xmlns:a16="http://schemas.microsoft.com/office/drawing/2014/main" id="{4502F7C2-E248-1A40-B50D-A9135DA76F12}"/>
              </a:ext>
            </a:extLst>
          </p:cNvPr>
          <p:cNvGrpSpPr/>
          <p:nvPr/>
        </p:nvGrpSpPr>
        <p:grpSpPr>
          <a:xfrm>
            <a:off x="1524301" y="4172350"/>
            <a:ext cx="4101444" cy="1942486"/>
            <a:chOff x="1574462" y="4269039"/>
            <a:chExt cx="4101444" cy="1942486"/>
          </a:xfrm>
        </p:grpSpPr>
        <p:grpSp>
          <p:nvGrpSpPr>
            <p:cNvPr id="13" name="グループ化 12">
              <a:extLst>
                <a:ext uri="{FF2B5EF4-FFF2-40B4-BE49-F238E27FC236}">
                  <a16:creationId xmlns:a16="http://schemas.microsoft.com/office/drawing/2014/main" id="{9C88043E-81C0-3647-B12B-2545A73C4B00}"/>
                </a:ext>
              </a:extLst>
            </p:cNvPr>
            <p:cNvGrpSpPr/>
            <p:nvPr/>
          </p:nvGrpSpPr>
          <p:grpSpPr>
            <a:xfrm>
              <a:off x="1574462" y="4269039"/>
              <a:ext cx="1970164" cy="1938517"/>
              <a:chOff x="1524301" y="4202302"/>
              <a:chExt cx="1970164" cy="1938517"/>
            </a:xfrm>
          </p:grpSpPr>
          <p:sp>
            <p:nvSpPr>
              <p:cNvPr id="45" name="テキスト ボックス 44">
                <a:extLst>
                  <a:ext uri="{FF2B5EF4-FFF2-40B4-BE49-F238E27FC236}">
                    <a16:creationId xmlns:a16="http://schemas.microsoft.com/office/drawing/2014/main" id="{DE7560D0-DCF5-5543-A4E3-1FDDE6E48E54}"/>
                  </a:ext>
                </a:extLst>
              </p:cNvPr>
              <p:cNvSpPr txBox="1"/>
              <p:nvPr/>
            </p:nvSpPr>
            <p:spPr>
              <a:xfrm>
                <a:off x="1564018" y="4894746"/>
                <a:ext cx="1704313" cy="261610"/>
              </a:xfrm>
              <a:prstGeom prst="rect">
                <a:avLst/>
              </a:prstGeom>
              <a:solidFill>
                <a:schemeClr val="tx1">
                  <a:lumMod val="75000"/>
                  <a:lumOff val="25000"/>
                </a:schemeClr>
              </a:solidFill>
            </p:spPr>
            <p:txBody>
              <a:bodyPr wrap="square" rtlCol="0">
                <a:spAutoFit/>
              </a:bodyPr>
              <a:lstStyle/>
              <a:p>
                <a:pPr algn="ctr"/>
                <a:r>
                  <a:rPr kumimoji="1" lang="en-US" altLang="ja-JP" sz="1050" b="1" dirty="0">
                    <a:solidFill>
                      <a:schemeClr val="bg1"/>
                    </a:solidFill>
                    <a:latin typeface="+mn-ea"/>
                  </a:rPr>
                  <a:t>2020</a:t>
                </a:r>
                <a:r>
                  <a:rPr kumimoji="1" lang="ja-JP" altLang="en-US" sz="1050" b="1">
                    <a:solidFill>
                      <a:schemeClr val="bg1"/>
                    </a:solidFill>
                    <a:latin typeface="+mn-ea"/>
                  </a:rPr>
                  <a:t>年</a:t>
                </a:r>
                <a:r>
                  <a:rPr kumimoji="1" lang="en-US" altLang="ja-JP" sz="1050" b="1" dirty="0">
                    <a:solidFill>
                      <a:schemeClr val="bg1"/>
                    </a:solidFill>
                    <a:latin typeface="+mn-ea"/>
                  </a:rPr>
                  <a:t>6</a:t>
                </a:r>
                <a:r>
                  <a:rPr kumimoji="1" lang="ja-JP" altLang="en-US" sz="1050" b="1">
                    <a:solidFill>
                      <a:schemeClr val="bg1"/>
                    </a:solidFill>
                    <a:latin typeface="+mn-ea"/>
                  </a:rPr>
                  <a:t>月</a:t>
                </a:r>
                <a:r>
                  <a:rPr kumimoji="1" lang="en-US" altLang="ja-JP" sz="1050" b="1" dirty="0">
                    <a:solidFill>
                      <a:schemeClr val="bg1"/>
                    </a:solidFill>
                    <a:latin typeface="+mn-ea"/>
                  </a:rPr>
                  <a:t>24</a:t>
                </a:r>
                <a:r>
                  <a:rPr kumimoji="1" lang="ja-JP" altLang="en-US" sz="1050" b="1">
                    <a:solidFill>
                      <a:schemeClr val="bg1"/>
                    </a:solidFill>
                    <a:latin typeface="+mn-ea"/>
                  </a:rPr>
                  <a:t>日</a:t>
                </a:r>
                <a:r>
                  <a:rPr kumimoji="1" lang="en-US" altLang="ja-JP" sz="1050" b="1" dirty="0">
                    <a:solidFill>
                      <a:schemeClr val="bg1"/>
                    </a:solidFill>
                    <a:latin typeface="+mn-ea"/>
                  </a:rPr>
                  <a:t>(</a:t>
                </a:r>
                <a:r>
                  <a:rPr kumimoji="1" lang="ja-JP" altLang="en-US" sz="1050" b="1">
                    <a:solidFill>
                      <a:schemeClr val="bg1"/>
                    </a:solidFill>
                    <a:latin typeface="+mn-ea"/>
                  </a:rPr>
                  <a:t>水</a:t>
                </a:r>
                <a:r>
                  <a:rPr kumimoji="1" lang="en-US" altLang="ja-JP" sz="1050" b="1" dirty="0">
                    <a:solidFill>
                      <a:schemeClr val="bg1"/>
                    </a:solidFill>
                    <a:latin typeface="+mn-ea"/>
                  </a:rPr>
                  <a:t>)</a:t>
                </a:r>
                <a:r>
                  <a:rPr kumimoji="1" lang="ja-JP" altLang="en-US" sz="1050" b="1">
                    <a:solidFill>
                      <a:schemeClr val="bg1"/>
                    </a:solidFill>
                    <a:latin typeface="+mn-ea"/>
                  </a:rPr>
                  <a:t>開業</a:t>
                </a:r>
              </a:p>
            </p:txBody>
          </p:sp>
          <p:sp>
            <p:nvSpPr>
              <p:cNvPr id="50" name="正方形/長方形 49">
                <a:extLst>
                  <a:ext uri="{FF2B5EF4-FFF2-40B4-BE49-F238E27FC236}">
                    <a16:creationId xmlns:a16="http://schemas.microsoft.com/office/drawing/2014/main" id="{A1B69DF9-65B3-0747-8A2F-E1524E946A08}"/>
                  </a:ext>
                </a:extLst>
              </p:cNvPr>
              <p:cNvSpPr/>
              <p:nvPr/>
            </p:nvSpPr>
            <p:spPr>
              <a:xfrm>
                <a:off x="1524301" y="5427472"/>
                <a:ext cx="1970164" cy="71334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en-US" altLang="ja-JP" sz="1050" b="1" dirty="0" err="1">
                    <a:solidFill>
                      <a:schemeClr val="tx1">
                        <a:lumMod val="75000"/>
                        <a:lumOff val="25000"/>
                      </a:schemeClr>
                    </a:solidFill>
                    <a:latin typeface="+mn-ea"/>
                  </a:rPr>
                  <a:t>NEWoman</a:t>
                </a:r>
                <a:r>
                  <a:rPr kumimoji="1" lang="en-US" altLang="ja-JP" sz="1050" b="1" dirty="0">
                    <a:solidFill>
                      <a:schemeClr val="tx1">
                        <a:lumMod val="75000"/>
                        <a:lumOff val="25000"/>
                      </a:schemeClr>
                    </a:solidFill>
                    <a:latin typeface="+mn-ea"/>
                  </a:rPr>
                  <a:t> </a:t>
                </a:r>
                <a:r>
                  <a:rPr kumimoji="1" lang="ja-JP" altLang="en-US" sz="1050" b="1" dirty="0">
                    <a:solidFill>
                      <a:schemeClr val="tx1">
                        <a:lumMod val="75000"/>
                        <a:lumOff val="25000"/>
                      </a:schemeClr>
                    </a:solidFill>
                    <a:latin typeface="+mn-ea"/>
                  </a:rPr>
                  <a:t>横浜</a:t>
                </a:r>
                <a:endParaRPr kumimoji="1" lang="en-US" altLang="ja-JP" sz="1050" b="1"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■テナント数／約</a:t>
                </a:r>
                <a:r>
                  <a:rPr kumimoji="1" lang="en-US" altLang="ja-JP" sz="900" dirty="0">
                    <a:solidFill>
                      <a:schemeClr val="tx1">
                        <a:lumMod val="75000"/>
                        <a:lumOff val="25000"/>
                      </a:schemeClr>
                    </a:solidFill>
                    <a:latin typeface="+mn-ea"/>
                  </a:rPr>
                  <a:t>115</a:t>
                </a:r>
                <a:r>
                  <a:rPr kumimoji="1" lang="ja-JP" altLang="en-US" sz="900" dirty="0">
                    <a:solidFill>
                      <a:schemeClr val="tx1">
                        <a:lumMod val="75000"/>
                        <a:lumOff val="25000"/>
                      </a:schemeClr>
                    </a:solidFill>
                    <a:latin typeface="+mn-ea"/>
                  </a:rPr>
                  <a:t>店舗</a:t>
                </a:r>
                <a:endParaRPr kumimoji="1" lang="en-US" altLang="ja-JP" sz="900"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■延床面積／</a:t>
                </a:r>
                <a:r>
                  <a:rPr kumimoji="1" lang="en-US" altLang="ja-JP" sz="900" dirty="0">
                    <a:solidFill>
                      <a:schemeClr val="tx1">
                        <a:lumMod val="75000"/>
                        <a:lumOff val="25000"/>
                      </a:schemeClr>
                    </a:solidFill>
                    <a:latin typeface="+mn-ea"/>
                  </a:rPr>
                  <a:t>66,000</a:t>
                </a:r>
                <a:r>
                  <a:rPr kumimoji="1" lang="ja-JP" altLang="en-US" sz="900" dirty="0">
                    <a:solidFill>
                      <a:schemeClr val="tx1">
                        <a:lumMod val="75000"/>
                        <a:lumOff val="25000"/>
                      </a:schemeClr>
                    </a:solidFill>
                    <a:latin typeface="+mn-ea"/>
                  </a:rPr>
                  <a:t>㎡</a:t>
                </a:r>
                <a:endParaRPr kumimoji="1" lang="en-US" altLang="ja-JP" sz="900"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■店舗面積／</a:t>
                </a:r>
                <a:r>
                  <a:rPr kumimoji="1" lang="en-US" altLang="ja-JP" sz="900" dirty="0">
                    <a:solidFill>
                      <a:schemeClr val="tx1">
                        <a:lumMod val="75000"/>
                        <a:lumOff val="25000"/>
                      </a:schemeClr>
                    </a:solidFill>
                    <a:latin typeface="+mn-ea"/>
                  </a:rPr>
                  <a:t>13,000</a:t>
                </a:r>
                <a:r>
                  <a:rPr kumimoji="1" lang="ja-JP" altLang="en-US" sz="900" dirty="0">
                    <a:solidFill>
                      <a:schemeClr val="tx1">
                        <a:lumMod val="75000"/>
                        <a:lumOff val="25000"/>
                      </a:schemeClr>
                    </a:solidFill>
                    <a:latin typeface="+mn-ea"/>
                  </a:rPr>
                  <a:t>㎡</a:t>
                </a:r>
                <a:endParaRPr kumimoji="1" lang="en-US" altLang="ja-JP" sz="900"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■展開フロア／</a:t>
                </a:r>
                <a:r>
                  <a:rPr kumimoji="1" lang="en-US" altLang="ja-JP" sz="900" dirty="0">
                    <a:solidFill>
                      <a:schemeClr val="tx1">
                        <a:lumMod val="75000"/>
                        <a:lumOff val="25000"/>
                      </a:schemeClr>
                    </a:solidFill>
                    <a:latin typeface="+mn-ea"/>
                  </a:rPr>
                  <a:t>1〜10</a:t>
                </a:r>
                <a:r>
                  <a:rPr kumimoji="1" lang="ja-JP" altLang="en-US" sz="900" dirty="0">
                    <a:solidFill>
                      <a:schemeClr val="tx1">
                        <a:lumMod val="75000"/>
                        <a:lumOff val="25000"/>
                      </a:schemeClr>
                    </a:solidFill>
                    <a:latin typeface="+mn-ea"/>
                  </a:rPr>
                  <a:t>階</a:t>
                </a:r>
                <a:endParaRPr kumimoji="1" lang="en-US" altLang="ja-JP" sz="800" dirty="0">
                  <a:solidFill>
                    <a:schemeClr val="tx1">
                      <a:lumMod val="75000"/>
                      <a:lumOff val="25000"/>
                    </a:schemeClr>
                  </a:solidFill>
                  <a:latin typeface="+mn-ea"/>
                </a:endParaRPr>
              </a:p>
            </p:txBody>
          </p:sp>
          <p:pic>
            <p:nvPicPr>
              <p:cNvPr id="12" name="図 11">
                <a:extLst>
                  <a:ext uri="{FF2B5EF4-FFF2-40B4-BE49-F238E27FC236}">
                    <a16:creationId xmlns:a16="http://schemas.microsoft.com/office/drawing/2014/main" id="{0D2EA10F-8331-A343-98A7-6FA6380732E7}"/>
                  </a:ext>
                </a:extLst>
              </p:cNvPr>
              <p:cNvPicPr>
                <a:picLocks noChangeAspect="1"/>
              </p:cNvPicPr>
              <p:nvPr/>
            </p:nvPicPr>
            <p:blipFill>
              <a:blip r:embed="rId11"/>
              <a:stretch>
                <a:fillRect/>
              </a:stretch>
            </p:blipFill>
            <p:spPr>
              <a:xfrm>
                <a:off x="1563197" y="4202302"/>
                <a:ext cx="1915165" cy="589544"/>
              </a:xfrm>
              <a:prstGeom prst="rect">
                <a:avLst/>
              </a:prstGeom>
            </p:spPr>
          </p:pic>
        </p:grpSp>
        <p:grpSp>
          <p:nvGrpSpPr>
            <p:cNvPr id="17" name="グループ化 16">
              <a:extLst>
                <a:ext uri="{FF2B5EF4-FFF2-40B4-BE49-F238E27FC236}">
                  <a16:creationId xmlns:a16="http://schemas.microsoft.com/office/drawing/2014/main" id="{5C255D86-C60B-4943-B917-160DD7F006E6}"/>
                </a:ext>
              </a:extLst>
            </p:cNvPr>
            <p:cNvGrpSpPr/>
            <p:nvPr/>
          </p:nvGrpSpPr>
          <p:grpSpPr>
            <a:xfrm>
              <a:off x="3705742" y="4269039"/>
              <a:ext cx="1970164" cy="1942486"/>
              <a:chOff x="3708725" y="4198333"/>
              <a:chExt cx="1970164" cy="1942486"/>
            </a:xfrm>
          </p:grpSpPr>
          <p:pic>
            <p:nvPicPr>
              <p:cNvPr id="10" name="図 9">
                <a:extLst>
                  <a:ext uri="{FF2B5EF4-FFF2-40B4-BE49-F238E27FC236}">
                    <a16:creationId xmlns:a16="http://schemas.microsoft.com/office/drawing/2014/main" id="{8240D8AB-7179-634A-9596-F9EF1E374103}"/>
                  </a:ext>
                </a:extLst>
              </p:cNvPr>
              <p:cNvPicPr>
                <a:picLocks noChangeAspect="1"/>
              </p:cNvPicPr>
              <p:nvPr/>
            </p:nvPicPr>
            <p:blipFill>
              <a:blip r:embed="rId12"/>
              <a:stretch>
                <a:fillRect/>
              </a:stretch>
            </p:blipFill>
            <p:spPr>
              <a:xfrm>
                <a:off x="3708725" y="4198333"/>
                <a:ext cx="1220701" cy="589544"/>
              </a:xfrm>
              <a:prstGeom prst="rect">
                <a:avLst/>
              </a:prstGeom>
            </p:spPr>
          </p:pic>
          <p:sp>
            <p:nvSpPr>
              <p:cNvPr id="37" name="テキスト ボックス 36">
                <a:extLst>
                  <a:ext uri="{FF2B5EF4-FFF2-40B4-BE49-F238E27FC236}">
                    <a16:creationId xmlns:a16="http://schemas.microsoft.com/office/drawing/2014/main" id="{9AF7CCB0-03EF-DC4F-8BAA-712429E86AF3}"/>
                  </a:ext>
                </a:extLst>
              </p:cNvPr>
              <p:cNvSpPr txBox="1"/>
              <p:nvPr/>
            </p:nvSpPr>
            <p:spPr>
              <a:xfrm>
                <a:off x="3708725" y="4894746"/>
                <a:ext cx="1704313" cy="261610"/>
              </a:xfrm>
              <a:prstGeom prst="rect">
                <a:avLst/>
              </a:prstGeom>
              <a:solidFill>
                <a:schemeClr val="tx1">
                  <a:lumMod val="75000"/>
                  <a:lumOff val="25000"/>
                </a:schemeClr>
              </a:solidFill>
            </p:spPr>
            <p:txBody>
              <a:bodyPr wrap="square" rtlCol="0">
                <a:spAutoFit/>
              </a:bodyPr>
              <a:lstStyle/>
              <a:p>
                <a:pPr algn="ctr"/>
                <a:r>
                  <a:rPr kumimoji="1" lang="en-US" altLang="ja-JP" sz="1050" b="1" dirty="0">
                    <a:solidFill>
                      <a:schemeClr val="bg1"/>
                    </a:solidFill>
                    <a:latin typeface="+mn-ea"/>
                  </a:rPr>
                  <a:t>2020</a:t>
                </a:r>
                <a:r>
                  <a:rPr kumimoji="1" lang="ja-JP" altLang="en-US" sz="1050" b="1">
                    <a:solidFill>
                      <a:schemeClr val="bg1"/>
                    </a:solidFill>
                    <a:latin typeface="+mn-ea"/>
                  </a:rPr>
                  <a:t>年</a:t>
                </a:r>
                <a:r>
                  <a:rPr kumimoji="1" lang="en-US" altLang="ja-JP" sz="1050" b="1" dirty="0">
                    <a:solidFill>
                      <a:schemeClr val="bg1"/>
                    </a:solidFill>
                    <a:latin typeface="+mn-ea"/>
                  </a:rPr>
                  <a:t>6</a:t>
                </a:r>
                <a:r>
                  <a:rPr kumimoji="1" lang="ja-JP" altLang="en-US" sz="1050" b="1">
                    <a:solidFill>
                      <a:schemeClr val="bg1"/>
                    </a:solidFill>
                    <a:latin typeface="+mn-ea"/>
                  </a:rPr>
                  <a:t>月</a:t>
                </a:r>
                <a:r>
                  <a:rPr kumimoji="1" lang="en-US" altLang="ja-JP" sz="1050" b="1" dirty="0">
                    <a:solidFill>
                      <a:schemeClr val="bg1"/>
                    </a:solidFill>
                    <a:latin typeface="+mn-ea"/>
                  </a:rPr>
                  <a:t>18</a:t>
                </a:r>
                <a:r>
                  <a:rPr kumimoji="1" lang="ja-JP" altLang="en-US" sz="1050" b="1">
                    <a:solidFill>
                      <a:schemeClr val="bg1"/>
                    </a:solidFill>
                    <a:latin typeface="+mn-ea"/>
                  </a:rPr>
                  <a:t>日</a:t>
                </a:r>
                <a:r>
                  <a:rPr kumimoji="1" lang="en-US" altLang="ja-JP" sz="1050" b="1" dirty="0">
                    <a:solidFill>
                      <a:schemeClr val="bg1"/>
                    </a:solidFill>
                    <a:latin typeface="+mn-ea"/>
                  </a:rPr>
                  <a:t>(</a:t>
                </a:r>
                <a:r>
                  <a:rPr kumimoji="1" lang="ja-JP" altLang="en-US" sz="1050" b="1">
                    <a:solidFill>
                      <a:schemeClr val="bg1"/>
                    </a:solidFill>
                    <a:latin typeface="+mn-ea"/>
                  </a:rPr>
                  <a:t>木</a:t>
                </a:r>
                <a:r>
                  <a:rPr kumimoji="1" lang="en-US" altLang="ja-JP" sz="1050" b="1" dirty="0">
                    <a:solidFill>
                      <a:schemeClr val="bg1"/>
                    </a:solidFill>
                    <a:latin typeface="+mn-ea"/>
                  </a:rPr>
                  <a:t>)</a:t>
                </a:r>
                <a:r>
                  <a:rPr kumimoji="1" lang="ja-JP" altLang="en-US" sz="1050" b="1">
                    <a:solidFill>
                      <a:schemeClr val="bg1"/>
                    </a:solidFill>
                    <a:latin typeface="+mn-ea"/>
                  </a:rPr>
                  <a:t>開業</a:t>
                </a:r>
              </a:p>
            </p:txBody>
          </p:sp>
          <p:sp>
            <p:nvSpPr>
              <p:cNvPr id="46" name="正方形/長方形 45">
                <a:extLst>
                  <a:ext uri="{FF2B5EF4-FFF2-40B4-BE49-F238E27FC236}">
                    <a16:creationId xmlns:a16="http://schemas.microsoft.com/office/drawing/2014/main" id="{14482C4B-6556-9B4A-A976-A30271C2E053}"/>
                  </a:ext>
                </a:extLst>
              </p:cNvPr>
              <p:cNvSpPr/>
              <p:nvPr/>
            </p:nvSpPr>
            <p:spPr>
              <a:xfrm>
                <a:off x="3708725" y="5427472"/>
                <a:ext cx="1970164" cy="71334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en-US" altLang="ja-JP" sz="1000" b="1" dirty="0">
                    <a:solidFill>
                      <a:schemeClr val="tx1">
                        <a:lumMod val="75000"/>
                        <a:lumOff val="25000"/>
                      </a:schemeClr>
                    </a:solidFill>
                    <a:latin typeface="+mn-ea"/>
                  </a:rPr>
                  <a:t>CIAL </a:t>
                </a:r>
                <a:r>
                  <a:rPr kumimoji="1" lang="ja-JP" altLang="en-US" sz="1000" b="1" dirty="0">
                    <a:solidFill>
                      <a:schemeClr val="tx1">
                        <a:lumMod val="75000"/>
                        <a:lumOff val="25000"/>
                      </a:schemeClr>
                    </a:solidFill>
                    <a:latin typeface="+mn-ea"/>
                  </a:rPr>
                  <a:t>横浜</a:t>
                </a:r>
                <a:endParaRPr kumimoji="1" lang="en-US" altLang="ja-JP" sz="1000" b="1"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■テナント数／約</a:t>
                </a:r>
                <a:r>
                  <a:rPr kumimoji="1" lang="en-US" altLang="ja-JP" sz="900" dirty="0">
                    <a:solidFill>
                      <a:schemeClr val="tx1">
                        <a:lumMod val="75000"/>
                        <a:lumOff val="25000"/>
                      </a:schemeClr>
                    </a:solidFill>
                    <a:latin typeface="+mn-ea"/>
                  </a:rPr>
                  <a:t>61</a:t>
                </a:r>
                <a:r>
                  <a:rPr kumimoji="1" lang="ja-JP" altLang="en-US" sz="900" dirty="0">
                    <a:solidFill>
                      <a:schemeClr val="tx1">
                        <a:lumMod val="75000"/>
                        <a:lumOff val="25000"/>
                      </a:schemeClr>
                    </a:solidFill>
                    <a:latin typeface="+mn-ea"/>
                  </a:rPr>
                  <a:t>店舗</a:t>
                </a:r>
                <a:endParaRPr kumimoji="1" lang="en-US" altLang="ja-JP" sz="900"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■延床面積／</a:t>
                </a:r>
                <a:r>
                  <a:rPr kumimoji="1" lang="en-US" altLang="ja-JP" sz="900" dirty="0">
                    <a:solidFill>
                      <a:schemeClr val="tx1">
                        <a:lumMod val="75000"/>
                        <a:lumOff val="25000"/>
                      </a:schemeClr>
                    </a:solidFill>
                    <a:latin typeface="+mn-ea"/>
                  </a:rPr>
                  <a:t>8,000</a:t>
                </a:r>
                <a:r>
                  <a:rPr kumimoji="1" lang="ja-JP" altLang="en-US" sz="900" dirty="0">
                    <a:solidFill>
                      <a:schemeClr val="tx1">
                        <a:lumMod val="75000"/>
                        <a:lumOff val="25000"/>
                      </a:schemeClr>
                    </a:solidFill>
                    <a:latin typeface="+mn-ea"/>
                  </a:rPr>
                  <a:t>㎡</a:t>
                </a:r>
                <a:endParaRPr kumimoji="1" lang="en-US" altLang="ja-JP" sz="900"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■店舗面積／</a:t>
                </a:r>
                <a:r>
                  <a:rPr kumimoji="1" lang="en-US" altLang="ja-JP" sz="900" dirty="0">
                    <a:solidFill>
                      <a:schemeClr val="tx1">
                        <a:lumMod val="75000"/>
                        <a:lumOff val="25000"/>
                      </a:schemeClr>
                    </a:solidFill>
                    <a:latin typeface="+mn-ea"/>
                  </a:rPr>
                  <a:t>3,700</a:t>
                </a:r>
                <a:r>
                  <a:rPr kumimoji="1" lang="ja-JP" altLang="en-US" sz="900" dirty="0">
                    <a:solidFill>
                      <a:schemeClr val="tx1">
                        <a:lumMod val="75000"/>
                        <a:lumOff val="25000"/>
                      </a:schemeClr>
                    </a:solidFill>
                    <a:latin typeface="+mn-ea"/>
                  </a:rPr>
                  <a:t>㎡</a:t>
                </a:r>
                <a:endParaRPr kumimoji="1" lang="en-US" altLang="ja-JP" sz="900" dirty="0">
                  <a:solidFill>
                    <a:schemeClr val="tx1">
                      <a:lumMod val="75000"/>
                      <a:lumOff val="25000"/>
                    </a:schemeClr>
                  </a:solidFill>
                  <a:latin typeface="+mn-ea"/>
                </a:endParaRPr>
              </a:p>
              <a:p>
                <a:pPr>
                  <a:lnSpc>
                    <a:spcPct val="150000"/>
                  </a:lnSpc>
                </a:pPr>
                <a:r>
                  <a:rPr kumimoji="1" lang="ja-JP" altLang="en-US" sz="900" dirty="0">
                    <a:solidFill>
                      <a:schemeClr val="tx1">
                        <a:lumMod val="75000"/>
                        <a:lumOff val="25000"/>
                      </a:schemeClr>
                    </a:solidFill>
                    <a:latin typeface="+mn-ea"/>
                  </a:rPr>
                  <a:t>■展開フロア／</a:t>
                </a:r>
                <a:r>
                  <a:rPr kumimoji="1" lang="en-US" altLang="ja-JP" sz="900" dirty="0">
                    <a:solidFill>
                      <a:schemeClr val="tx1">
                        <a:lumMod val="75000"/>
                        <a:lumOff val="25000"/>
                      </a:schemeClr>
                    </a:solidFill>
                    <a:latin typeface="+mn-ea"/>
                  </a:rPr>
                  <a:t>B1〜B3</a:t>
                </a:r>
                <a:r>
                  <a:rPr kumimoji="1" lang="ja-JP" altLang="en-US" sz="900" dirty="0">
                    <a:solidFill>
                      <a:schemeClr val="tx1">
                        <a:lumMod val="75000"/>
                        <a:lumOff val="25000"/>
                      </a:schemeClr>
                    </a:solidFill>
                    <a:latin typeface="+mn-ea"/>
                  </a:rPr>
                  <a:t>階</a:t>
                </a:r>
                <a:endParaRPr kumimoji="1" lang="en-US" altLang="ja-JP" sz="800" dirty="0">
                  <a:solidFill>
                    <a:schemeClr val="tx1">
                      <a:lumMod val="75000"/>
                      <a:lumOff val="25000"/>
                    </a:schemeClr>
                  </a:solidFill>
                  <a:latin typeface="+mn-ea"/>
                </a:endParaRPr>
              </a:p>
            </p:txBody>
          </p:sp>
        </p:grpSp>
      </p:grpSp>
    </p:spTree>
    <p:extLst>
      <p:ext uri="{BB962C8B-B14F-4D97-AF65-F5344CB8AC3E}">
        <p14:creationId xmlns:p14="http://schemas.microsoft.com/office/powerpoint/2010/main" val="1821004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151FD8B-830E-734E-9F17-2950019D1741}"/>
              </a:ext>
            </a:extLst>
          </p:cNvPr>
          <p:cNvSpPr txBox="1"/>
          <p:nvPr/>
        </p:nvSpPr>
        <p:spPr>
          <a:xfrm rot="5400000">
            <a:off x="-2069767" y="2445698"/>
            <a:ext cx="5660839" cy="769441"/>
          </a:xfrm>
          <a:prstGeom prst="rect">
            <a:avLst/>
          </a:prstGeom>
          <a:noFill/>
        </p:spPr>
        <p:txBody>
          <a:bodyPr wrap="square" rtlCol="0">
            <a:spAutoFit/>
          </a:bodyPr>
          <a:lstStyle/>
          <a:p>
            <a:r>
              <a:rPr kumimoji="1" lang="en-US" altLang="ja-JP" sz="4400" b="1" dirty="0">
                <a:solidFill>
                  <a:schemeClr val="tx1">
                    <a:lumMod val="75000"/>
                    <a:lumOff val="25000"/>
                  </a:schemeClr>
                </a:solidFill>
                <a:latin typeface="Yu Gothic" panose="020B0400000000000000" pitchFamily="34" charset="-128"/>
                <a:ea typeface="Yu Gothic" panose="020B0400000000000000" pitchFamily="34" charset="-128"/>
              </a:rPr>
              <a:t>Surrounding</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
        <p:nvSpPr>
          <p:cNvPr id="17" name="正方形/長方形 16">
            <a:extLst>
              <a:ext uri="{FF2B5EF4-FFF2-40B4-BE49-F238E27FC236}">
                <a16:creationId xmlns:a16="http://schemas.microsoft.com/office/drawing/2014/main" id="{6F800C19-09E3-264D-A9E6-7D2545A442BC}"/>
              </a:ext>
            </a:extLst>
          </p:cNvPr>
          <p:cNvSpPr/>
          <p:nvPr/>
        </p:nvSpPr>
        <p:spPr>
          <a:xfrm>
            <a:off x="1239447" y="2451796"/>
            <a:ext cx="2613758" cy="937949"/>
          </a:xfrm>
          <a:prstGeom prst="rect">
            <a:avLst/>
          </a:prstGeom>
          <a:solidFill>
            <a:schemeClr val="tx1">
              <a:lumMod val="75000"/>
              <a:lumOff val="25000"/>
            </a:schemeClr>
          </a:solidFill>
        </p:spPr>
        <p:txBody>
          <a:bodyPr wrap="square">
            <a:spAutoFit/>
          </a:bodyPr>
          <a:lstStyle/>
          <a:p>
            <a:pPr>
              <a:lnSpc>
                <a:spcPct val="150000"/>
              </a:lnSpc>
            </a:pPr>
            <a:r>
              <a:rPr kumimoji="1" lang="ja-JP" altLang="en-US" sz="1050" b="1" dirty="0">
                <a:solidFill>
                  <a:schemeClr val="bg1"/>
                </a:solidFill>
                <a:latin typeface="+mn-ea"/>
              </a:rPr>
              <a:t>横浜髙島屋</a:t>
            </a:r>
            <a:endParaRPr kumimoji="1" lang="en-US" altLang="ja-JP" sz="1050" b="1" dirty="0">
              <a:solidFill>
                <a:schemeClr val="bg1"/>
              </a:solidFill>
              <a:latin typeface="+mn-ea"/>
            </a:endParaRPr>
          </a:p>
          <a:p>
            <a:pPr>
              <a:lnSpc>
                <a:spcPct val="150000"/>
              </a:lnSpc>
            </a:pPr>
            <a:r>
              <a:rPr kumimoji="1" lang="en-US" altLang="ja-JP" sz="900" dirty="0">
                <a:solidFill>
                  <a:schemeClr val="bg1"/>
                </a:solidFill>
                <a:latin typeface="Yu Gothic Medium" panose="020B0400000000000000" pitchFamily="34" charset="-128"/>
                <a:ea typeface="Yu Gothic Medium" panose="020B0400000000000000" pitchFamily="34" charset="-128"/>
              </a:rPr>
              <a:t>1959</a:t>
            </a:r>
            <a:r>
              <a:rPr kumimoji="1" lang="ja-JP" altLang="en-US" sz="900" dirty="0">
                <a:solidFill>
                  <a:schemeClr val="bg1"/>
                </a:solidFill>
                <a:latin typeface="Yu Gothic Medium" panose="020B0400000000000000" pitchFamily="34" charset="-128"/>
                <a:ea typeface="Yu Gothic Medium" panose="020B0400000000000000" pitchFamily="34" charset="-128"/>
              </a:rPr>
              <a:t>年開業。横浜市民に愛されるジョイナスの中核施設。</a:t>
            </a:r>
            <a:r>
              <a:rPr kumimoji="1" lang="en-US" altLang="ja-JP" sz="900" dirty="0">
                <a:solidFill>
                  <a:schemeClr val="bg1"/>
                </a:solidFill>
                <a:latin typeface="Yu Gothic Medium" panose="020B0400000000000000" pitchFamily="34" charset="-128"/>
                <a:ea typeface="Yu Gothic Medium" panose="020B0400000000000000" pitchFamily="34" charset="-128"/>
              </a:rPr>
              <a:t>B1</a:t>
            </a:r>
            <a:r>
              <a:rPr kumimoji="1" lang="ja-JP" altLang="en-US" sz="900" dirty="0">
                <a:solidFill>
                  <a:schemeClr val="bg1"/>
                </a:solidFill>
                <a:latin typeface="Yu Gothic Medium" panose="020B0400000000000000" pitchFamily="34" charset="-128"/>
                <a:ea typeface="Yu Gothic Medium" panose="020B0400000000000000" pitchFamily="34" charset="-128"/>
              </a:rPr>
              <a:t>～</a:t>
            </a:r>
            <a:r>
              <a:rPr kumimoji="1" lang="en-US" altLang="ja-JP" sz="900" dirty="0">
                <a:solidFill>
                  <a:schemeClr val="bg1"/>
                </a:solidFill>
                <a:latin typeface="Yu Gothic Medium" panose="020B0400000000000000" pitchFamily="34" charset="-128"/>
                <a:ea typeface="Yu Gothic Medium" panose="020B0400000000000000" pitchFamily="34" charset="-128"/>
              </a:rPr>
              <a:t>4F</a:t>
            </a:r>
            <a:r>
              <a:rPr kumimoji="1" lang="ja-JP" altLang="en-US" sz="900" dirty="0">
                <a:solidFill>
                  <a:schemeClr val="bg1"/>
                </a:solidFill>
                <a:latin typeface="Yu Gothic Medium" panose="020B0400000000000000" pitchFamily="34" charset="-128"/>
                <a:ea typeface="Yu Gothic Medium" panose="020B0400000000000000" pitchFamily="34" charset="-128"/>
              </a:rPr>
              <a:t>でジョイナスと直結して、</a:t>
            </a:r>
            <a:r>
              <a:rPr kumimoji="1" lang="en-US" altLang="ja-JP" sz="900" dirty="0">
                <a:solidFill>
                  <a:schemeClr val="bg1"/>
                </a:solidFill>
                <a:latin typeface="Yu Gothic Medium" panose="020B0400000000000000" pitchFamily="34" charset="-128"/>
                <a:ea typeface="Yu Gothic Medium" panose="020B0400000000000000" pitchFamily="34" charset="-128"/>
              </a:rPr>
              <a:t/>
            </a:r>
            <a:br>
              <a:rPr kumimoji="1" lang="en-US" altLang="ja-JP" sz="900" dirty="0">
                <a:solidFill>
                  <a:schemeClr val="bg1"/>
                </a:solidFill>
                <a:latin typeface="Yu Gothic Medium" panose="020B0400000000000000" pitchFamily="34" charset="-128"/>
                <a:ea typeface="Yu Gothic Medium" panose="020B0400000000000000" pitchFamily="34" charset="-128"/>
              </a:rPr>
            </a:br>
            <a:r>
              <a:rPr kumimoji="1" lang="ja-JP" altLang="en-US" sz="900" dirty="0">
                <a:solidFill>
                  <a:schemeClr val="bg1"/>
                </a:solidFill>
                <a:latin typeface="Yu Gothic Medium" panose="020B0400000000000000" pitchFamily="34" charset="-128"/>
                <a:ea typeface="Yu Gothic Medium" panose="020B0400000000000000" pitchFamily="34" charset="-128"/>
              </a:rPr>
              <a:t>高い利便性と幅広い年齢層を実現。</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sp>
        <p:nvSpPr>
          <p:cNvPr id="20" name="正方形/長方形 19">
            <a:extLst>
              <a:ext uri="{FF2B5EF4-FFF2-40B4-BE49-F238E27FC236}">
                <a16:creationId xmlns:a16="http://schemas.microsoft.com/office/drawing/2014/main" id="{FC39A55A-6527-6C4A-AF8C-2321DD704A31}"/>
              </a:ext>
            </a:extLst>
          </p:cNvPr>
          <p:cNvSpPr/>
          <p:nvPr/>
        </p:nvSpPr>
        <p:spPr>
          <a:xfrm>
            <a:off x="4016095" y="2444883"/>
            <a:ext cx="2608803" cy="937949"/>
          </a:xfrm>
          <a:prstGeom prst="rect">
            <a:avLst/>
          </a:prstGeom>
          <a:solidFill>
            <a:schemeClr val="tx1">
              <a:lumMod val="75000"/>
              <a:lumOff val="25000"/>
            </a:schemeClr>
          </a:solidFill>
        </p:spPr>
        <p:txBody>
          <a:bodyPr wrap="square">
            <a:spAutoFit/>
          </a:bodyPr>
          <a:lstStyle/>
          <a:p>
            <a:pPr>
              <a:lnSpc>
                <a:spcPct val="150000"/>
              </a:lnSpc>
            </a:pPr>
            <a:r>
              <a:rPr kumimoji="1" lang="ja-JP" altLang="en-US" sz="1050" b="1" dirty="0">
                <a:solidFill>
                  <a:schemeClr val="bg1"/>
                </a:solidFill>
                <a:latin typeface="+mn-ea"/>
              </a:rPr>
              <a:t>横浜ベイシェラトンホテル</a:t>
            </a:r>
            <a:r>
              <a:rPr kumimoji="1" lang="en-US" altLang="ja-JP" sz="1050" b="1" dirty="0">
                <a:solidFill>
                  <a:schemeClr val="bg1"/>
                </a:solidFill>
                <a:latin typeface="+mn-ea"/>
              </a:rPr>
              <a:t>&amp;</a:t>
            </a:r>
            <a:r>
              <a:rPr kumimoji="1" lang="ja-JP" altLang="en-US" sz="1050" b="1" dirty="0">
                <a:solidFill>
                  <a:schemeClr val="bg1"/>
                </a:solidFill>
                <a:latin typeface="+mn-ea"/>
              </a:rPr>
              <a:t>タワー</a:t>
            </a:r>
          </a:p>
          <a:p>
            <a:pPr>
              <a:lnSpc>
                <a:spcPct val="150000"/>
              </a:lnSpc>
            </a:pPr>
            <a:r>
              <a:rPr kumimoji="1" lang="en-US" altLang="ja-JP" sz="900" dirty="0">
                <a:solidFill>
                  <a:schemeClr val="bg1"/>
                </a:solidFill>
                <a:latin typeface="Yu Gothic Medium" panose="020B0400000000000000" pitchFamily="34" charset="-128"/>
                <a:ea typeface="Yu Gothic Medium" panose="020B0400000000000000" pitchFamily="34" charset="-128"/>
              </a:rPr>
              <a:t>1998</a:t>
            </a:r>
            <a:r>
              <a:rPr kumimoji="1" lang="ja-JP" altLang="en-US" sz="900" dirty="0">
                <a:solidFill>
                  <a:schemeClr val="bg1"/>
                </a:solidFill>
                <a:latin typeface="Yu Gothic Medium" panose="020B0400000000000000" pitchFamily="34" charset="-128"/>
                <a:ea typeface="Yu Gothic Medium" panose="020B0400000000000000" pitchFamily="34" charset="-128"/>
              </a:rPr>
              <a:t>年開業。相鉄ホテルが運営する世界的高級ホテルで、</a:t>
            </a:r>
            <a:r>
              <a:rPr kumimoji="1" lang="en-US" altLang="ja-JP" sz="900" dirty="0">
                <a:solidFill>
                  <a:schemeClr val="bg1"/>
                </a:solidFill>
                <a:latin typeface="Yu Gothic Medium" panose="020B0400000000000000" pitchFamily="34" charset="-128"/>
                <a:ea typeface="Yu Gothic Medium" panose="020B0400000000000000" pitchFamily="34" charset="-128"/>
              </a:rPr>
              <a:t>28F</a:t>
            </a:r>
            <a:r>
              <a:rPr kumimoji="1" lang="ja-JP" altLang="en-US" sz="900" dirty="0">
                <a:solidFill>
                  <a:schemeClr val="bg1"/>
                </a:solidFill>
                <a:latin typeface="Yu Gothic Medium" panose="020B0400000000000000" pitchFamily="34" charset="-128"/>
                <a:ea typeface="Yu Gothic Medium" panose="020B0400000000000000" pitchFamily="34" charset="-128"/>
              </a:rPr>
              <a:t>建て・</a:t>
            </a:r>
            <a:r>
              <a:rPr kumimoji="1" lang="en-US" altLang="ja-JP" sz="900" dirty="0">
                <a:solidFill>
                  <a:schemeClr val="bg1"/>
                </a:solidFill>
                <a:latin typeface="Yu Gothic Medium" panose="020B0400000000000000" pitchFamily="34" charset="-128"/>
                <a:ea typeface="Yu Gothic Medium" panose="020B0400000000000000" pitchFamily="34" charset="-128"/>
              </a:rPr>
              <a:t>230</a:t>
            </a:r>
            <a:r>
              <a:rPr kumimoji="1" lang="ja-JP" altLang="en-US" sz="900" dirty="0">
                <a:solidFill>
                  <a:schemeClr val="bg1"/>
                </a:solidFill>
                <a:latin typeface="Yu Gothic Medium" panose="020B0400000000000000" pitchFamily="34" charset="-128"/>
                <a:ea typeface="Yu Gothic Medium" panose="020B0400000000000000" pitchFamily="34" charset="-128"/>
              </a:rPr>
              <a:t>台の駐車場に</a:t>
            </a:r>
            <a:r>
              <a:rPr kumimoji="1" lang="en-US" altLang="ja-JP" sz="900" dirty="0">
                <a:solidFill>
                  <a:schemeClr val="bg1"/>
                </a:solidFill>
                <a:latin typeface="Yu Gothic Medium" panose="020B0400000000000000" pitchFamily="34" charset="-128"/>
                <a:ea typeface="Yu Gothic Medium" panose="020B0400000000000000" pitchFamily="34" charset="-128"/>
              </a:rPr>
              <a:t>398</a:t>
            </a:r>
            <a:r>
              <a:rPr kumimoji="1" lang="ja-JP" altLang="en-US" sz="900" dirty="0">
                <a:solidFill>
                  <a:schemeClr val="bg1"/>
                </a:solidFill>
                <a:latin typeface="Yu Gothic Medium" panose="020B0400000000000000" pitchFamily="34" charset="-128"/>
                <a:ea typeface="Yu Gothic Medium" panose="020B0400000000000000" pitchFamily="34" charset="-128"/>
              </a:rPr>
              <a:t>室と７つのレストランを擁する横浜駅のシンボル。</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pic>
        <p:nvPicPr>
          <p:cNvPr id="25" name="図 24">
            <a:extLst>
              <a:ext uri="{FF2B5EF4-FFF2-40B4-BE49-F238E27FC236}">
                <a16:creationId xmlns:a16="http://schemas.microsoft.com/office/drawing/2014/main" id="{2253B9BA-0971-8444-9BD1-0B74761369DD}"/>
              </a:ext>
            </a:extLst>
          </p:cNvPr>
          <p:cNvPicPr>
            <a:picLocks noChangeAspect="1"/>
          </p:cNvPicPr>
          <p:nvPr/>
        </p:nvPicPr>
        <p:blipFill rotWithShape="1">
          <a:blip r:embed="rId2"/>
          <a:srcRect l="9651" r="9358"/>
          <a:stretch/>
        </p:blipFill>
        <p:spPr>
          <a:xfrm>
            <a:off x="4021051" y="636447"/>
            <a:ext cx="2603848" cy="1815348"/>
          </a:xfrm>
          <a:prstGeom prst="rect">
            <a:avLst/>
          </a:prstGeom>
        </p:spPr>
      </p:pic>
      <p:pic>
        <p:nvPicPr>
          <p:cNvPr id="26" name="図 25">
            <a:extLst>
              <a:ext uri="{FF2B5EF4-FFF2-40B4-BE49-F238E27FC236}">
                <a16:creationId xmlns:a16="http://schemas.microsoft.com/office/drawing/2014/main" id="{7F571CDD-2DBD-E241-AF10-3F5562D8AF03}"/>
              </a:ext>
            </a:extLst>
          </p:cNvPr>
          <p:cNvPicPr>
            <a:picLocks noChangeAspect="1"/>
          </p:cNvPicPr>
          <p:nvPr/>
        </p:nvPicPr>
        <p:blipFill rotWithShape="1">
          <a:blip r:embed="rId3"/>
          <a:srcRect b="7713"/>
          <a:stretch/>
        </p:blipFill>
        <p:spPr>
          <a:xfrm>
            <a:off x="1243553" y="643360"/>
            <a:ext cx="2612788" cy="1808435"/>
          </a:xfrm>
          <a:prstGeom prst="rect">
            <a:avLst/>
          </a:prstGeom>
        </p:spPr>
      </p:pic>
      <p:sp>
        <p:nvSpPr>
          <p:cNvPr id="34" name="正方形/長方形 33">
            <a:extLst>
              <a:ext uri="{FF2B5EF4-FFF2-40B4-BE49-F238E27FC236}">
                <a16:creationId xmlns:a16="http://schemas.microsoft.com/office/drawing/2014/main" id="{B333707B-6B4D-594D-8D0B-D680E204E72F}"/>
              </a:ext>
            </a:extLst>
          </p:cNvPr>
          <p:cNvSpPr/>
          <p:nvPr/>
        </p:nvSpPr>
        <p:spPr>
          <a:xfrm>
            <a:off x="6784652" y="2442521"/>
            <a:ext cx="2618715" cy="937949"/>
          </a:xfrm>
          <a:prstGeom prst="rect">
            <a:avLst/>
          </a:prstGeom>
          <a:solidFill>
            <a:schemeClr val="tx1">
              <a:lumMod val="75000"/>
              <a:lumOff val="25000"/>
            </a:schemeClr>
          </a:solidFill>
        </p:spPr>
        <p:txBody>
          <a:bodyPr wrap="square">
            <a:spAutoFit/>
          </a:bodyPr>
          <a:lstStyle/>
          <a:p>
            <a:pPr>
              <a:lnSpc>
                <a:spcPct val="150000"/>
              </a:lnSpc>
            </a:pPr>
            <a:r>
              <a:rPr kumimoji="1" lang="ja-JP" altLang="en-US" sz="1050" b="1" dirty="0">
                <a:solidFill>
                  <a:schemeClr val="bg1"/>
                </a:solidFill>
                <a:latin typeface="+mn-ea"/>
              </a:rPr>
              <a:t>横浜</a:t>
            </a:r>
            <a:r>
              <a:rPr kumimoji="1" lang="en-US" altLang="ja-JP" sz="1050" b="1" dirty="0">
                <a:solidFill>
                  <a:schemeClr val="bg1"/>
                </a:solidFill>
                <a:latin typeface="+mn-ea"/>
              </a:rPr>
              <a:t>MORE’S</a:t>
            </a:r>
          </a:p>
          <a:p>
            <a:pPr>
              <a:lnSpc>
                <a:spcPct val="150000"/>
              </a:lnSpc>
            </a:pPr>
            <a:r>
              <a:rPr kumimoji="1" lang="en-US" altLang="ja-JP" sz="900" dirty="0">
                <a:solidFill>
                  <a:schemeClr val="bg1"/>
                </a:solidFill>
                <a:latin typeface="Yu Gothic Medium" panose="020B0400000000000000" pitchFamily="34" charset="-128"/>
                <a:ea typeface="Yu Gothic Medium" panose="020B0400000000000000" pitchFamily="34" charset="-128"/>
              </a:rPr>
              <a:t>1982</a:t>
            </a:r>
            <a:r>
              <a:rPr kumimoji="1" lang="ja-JP" altLang="en-US" sz="900" dirty="0">
                <a:solidFill>
                  <a:schemeClr val="bg1"/>
                </a:solidFill>
                <a:latin typeface="Yu Gothic Medium" panose="020B0400000000000000" pitchFamily="34" charset="-128"/>
                <a:ea typeface="Yu Gothic Medium" panose="020B0400000000000000" pitchFamily="34" charset="-128"/>
              </a:rPr>
              <a:t>年開業。店舗面積</a:t>
            </a:r>
            <a:r>
              <a:rPr kumimoji="1" lang="en-US" altLang="ja-JP" sz="900" dirty="0">
                <a:solidFill>
                  <a:schemeClr val="bg1"/>
                </a:solidFill>
                <a:latin typeface="Yu Gothic Medium" panose="020B0400000000000000" pitchFamily="34" charset="-128"/>
                <a:ea typeface="Yu Gothic Medium" panose="020B0400000000000000" pitchFamily="34" charset="-128"/>
              </a:rPr>
              <a:t>13,500</a:t>
            </a:r>
            <a:r>
              <a:rPr kumimoji="1" lang="ja-JP" altLang="en-US" sz="900" dirty="0">
                <a:solidFill>
                  <a:schemeClr val="bg1"/>
                </a:solidFill>
                <a:latin typeface="Yu Gothic Medium" panose="020B0400000000000000" pitchFamily="34" charset="-128"/>
                <a:ea typeface="Yu Gothic Medium" panose="020B0400000000000000" pitchFamily="34" charset="-128"/>
              </a:rPr>
              <a:t>㎡にファッションフロアと東急ハンズ、レストランなどを擁す。</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a:p>
            <a:pPr>
              <a:lnSpc>
                <a:spcPct val="150000"/>
              </a:lnSpc>
            </a:pPr>
            <a:r>
              <a:rPr kumimoji="1" lang="ja-JP" altLang="en-US" sz="900" dirty="0">
                <a:solidFill>
                  <a:schemeClr val="bg1"/>
                </a:solidFill>
                <a:latin typeface="Yu Gothic Medium" panose="020B0400000000000000" pitchFamily="34" charset="-128"/>
                <a:ea typeface="Yu Gothic Medium" panose="020B0400000000000000" pitchFamily="34" charset="-128"/>
              </a:rPr>
              <a:t>ユニークな広告がエリアで話題。</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sp>
        <p:nvSpPr>
          <p:cNvPr id="35" name="正方形/長方形 34">
            <a:extLst>
              <a:ext uri="{FF2B5EF4-FFF2-40B4-BE49-F238E27FC236}">
                <a16:creationId xmlns:a16="http://schemas.microsoft.com/office/drawing/2014/main" id="{F573584A-ED0E-E443-B4A2-C7FD05DAA742}"/>
              </a:ext>
            </a:extLst>
          </p:cNvPr>
          <p:cNvSpPr/>
          <p:nvPr/>
        </p:nvSpPr>
        <p:spPr>
          <a:xfrm>
            <a:off x="1244702" y="5343506"/>
            <a:ext cx="2608803" cy="937949"/>
          </a:xfrm>
          <a:prstGeom prst="rect">
            <a:avLst/>
          </a:prstGeom>
          <a:solidFill>
            <a:schemeClr val="tx1">
              <a:lumMod val="75000"/>
              <a:lumOff val="25000"/>
            </a:schemeClr>
          </a:solidFill>
        </p:spPr>
        <p:txBody>
          <a:bodyPr wrap="square">
            <a:spAutoFit/>
          </a:bodyPr>
          <a:lstStyle/>
          <a:p>
            <a:pPr>
              <a:lnSpc>
                <a:spcPct val="150000"/>
              </a:lnSpc>
            </a:pPr>
            <a:r>
              <a:rPr kumimoji="1" lang="ja-JP" altLang="en-US" sz="1050" b="1" dirty="0">
                <a:solidFill>
                  <a:schemeClr val="bg1"/>
                </a:solidFill>
                <a:latin typeface="+mn-ea"/>
              </a:rPr>
              <a:t>ヨドバシカメラ横浜</a:t>
            </a:r>
          </a:p>
          <a:p>
            <a:pPr>
              <a:lnSpc>
                <a:spcPct val="150000"/>
              </a:lnSpc>
            </a:pPr>
            <a:r>
              <a:rPr kumimoji="1" lang="en-US" altLang="ja-JP" sz="900" dirty="0">
                <a:solidFill>
                  <a:schemeClr val="bg1"/>
                </a:solidFill>
                <a:latin typeface="Yu Gothic Medium" panose="020B0400000000000000" pitchFamily="34" charset="-128"/>
                <a:ea typeface="Yu Gothic Medium" panose="020B0400000000000000" pitchFamily="34" charset="-128"/>
              </a:rPr>
              <a:t>2005</a:t>
            </a:r>
            <a:r>
              <a:rPr kumimoji="1" lang="ja-JP" altLang="en-US" sz="900" dirty="0">
                <a:solidFill>
                  <a:schemeClr val="bg1"/>
                </a:solidFill>
                <a:latin typeface="Yu Gothic Medium" panose="020B0400000000000000" pitchFamily="34" charset="-128"/>
                <a:ea typeface="Yu Gothic Medium" panose="020B0400000000000000" pitchFamily="34" charset="-128"/>
              </a:rPr>
              <a:t>年開業。ヨドバシカメラを核店舗とし、</a:t>
            </a:r>
            <a:r>
              <a:rPr kumimoji="1" lang="en-US" altLang="ja-JP" sz="900" dirty="0">
                <a:solidFill>
                  <a:schemeClr val="bg1"/>
                </a:solidFill>
                <a:latin typeface="Yu Gothic Medium" panose="020B0400000000000000" pitchFamily="34" charset="-128"/>
                <a:ea typeface="Yu Gothic Medium" panose="020B0400000000000000" pitchFamily="34" charset="-128"/>
              </a:rPr>
              <a:t>14</a:t>
            </a:r>
            <a:r>
              <a:rPr kumimoji="1" lang="ja-JP" altLang="en-US" sz="900" dirty="0">
                <a:solidFill>
                  <a:schemeClr val="bg1"/>
                </a:solidFill>
                <a:latin typeface="Yu Gothic Medium" panose="020B0400000000000000" pitchFamily="34" charset="-128"/>
                <a:ea typeface="Yu Gothic Medium" panose="020B0400000000000000" pitchFamily="34" charset="-128"/>
              </a:rPr>
              <a:t>のレストラン・</a:t>
            </a:r>
            <a:r>
              <a:rPr kumimoji="1" lang="en-US" altLang="ja-JP" sz="900" dirty="0">
                <a:solidFill>
                  <a:schemeClr val="bg1"/>
                </a:solidFill>
                <a:latin typeface="Yu Gothic Medium" panose="020B0400000000000000" pitchFamily="34" charset="-128"/>
                <a:ea typeface="Yu Gothic Medium" panose="020B0400000000000000" pitchFamily="34" charset="-128"/>
              </a:rPr>
              <a:t>10</a:t>
            </a:r>
            <a:r>
              <a:rPr kumimoji="1" lang="ja-JP" altLang="en-US" sz="900" dirty="0">
                <a:solidFill>
                  <a:schemeClr val="bg1"/>
                </a:solidFill>
                <a:latin typeface="Yu Gothic Medium" panose="020B0400000000000000" pitchFamily="34" charset="-128"/>
                <a:ea typeface="Yu Gothic Medium" panose="020B0400000000000000" pitchFamily="34" charset="-128"/>
              </a:rPr>
              <a:t>の専門店などエリア</a:t>
            </a:r>
            <a:r>
              <a:rPr kumimoji="1" lang="en-US" altLang="ja-JP" sz="900" dirty="0">
                <a:solidFill>
                  <a:schemeClr val="bg1"/>
                </a:solidFill>
                <a:latin typeface="Yu Gothic Medium" panose="020B0400000000000000" pitchFamily="34" charset="-128"/>
                <a:ea typeface="Yu Gothic Medium" panose="020B0400000000000000" pitchFamily="34" charset="-128"/>
              </a:rPr>
              <a:t>MD</a:t>
            </a:r>
            <a:r>
              <a:rPr kumimoji="1" lang="ja-JP" altLang="en-US" sz="900" dirty="0">
                <a:solidFill>
                  <a:schemeClr val="bg1"/>
                </a:solidFill>
                <a:latin typeface="Yu Gothic Medium" panose="020B0400000000000000" pitchFamily="34" charset="-128"/>
                <a:ea typeface="Yu Gothic Medium" panose="020B0400000000000000" pitchFamily="34" charset="-128"/>
              </a:rPr>
              <a:t>の</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a:p>
            <a:pPr>
              <a:lnSpc>
                <a:spcPct val="150000"/>
              </a:lnSpc>
            </a:pPr>
            <a:r>
              <a:rPr kumimoji="1" lang="ja-JP" altLang="en-US" sz="900" dirty="0">
                <a:solidFill>
                  <a:schemeClr val="bg1"/>
                </a:solidFill>
                <a:latin typeface="Yu Gothic Medium" panose="020B0400000000000000" pitchFamily="34" charset="-128"/>
                <a:ea typeface="Yu Gothic Medium" panose="020B0400000000000000" pitchFamily="34" charset="-128"/>
              </a:rPr>
              <a:t>日常を担保するラインナップで幅広い客層。</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pic>
        <p:nvPicPr>
          <p:cNvPr id="30" name="図 29">
            <a:extLst>
              <a:ext uri="{FF2B5EF4-FFF2-40B4-BE49-F238E27FC236}">
                <a16:creationId xmlns:a16="http://schemas.microsoft.com/office/drawing/2014/main" id="{9440E2B1-88B4-9D46-BC0F-A59AA3061578}"/>
              </a:ext>
            </a:extLst>
          </p:cNvPr>
          <p:cNvPicPr>
            <a:picLocks noChangeAspect="1"/>
          </p:cNvPicPr>
          <p:nvPr/>
        </p:nvPicPr>
        <p:blipFill rotWithShape="1">
          <a:blip r:embed="rId4"/>
          <a:srcRect r="9552"/>
          <a:stretch/>
        </p:blipFill>
        <p:spPr>
          <a:xfrm>
            <a:off x="6791427" y="640998"/>
            <a:ext cx="2604730" cy="1808436"/>
          </a:xfrm>
          <a:prstGeom prst="rect">
            <a:avLst/>
          </a:prstGeom>
        </p:spPr>
      </p:pic>
      <p:pic>
        <p:nvPicPr>
          <p:cNvPr id="2" name="図 1">
            <a:extLst>
              <a:ext uri="{FF2B5EF4-FFF2-40B4-BE49-F238E27FC236}">
                <a16:creationId xmlns:a16="http://schemas.microsoft.com/office/drawing/2014/main" id="{2A5C77BD-2A5A-E349-B358-E86AF55A7CBF}"/>
              </a:ext>
            </a:extLst>
          </p:cNvPr>
          <p:cNvPicPr>
            <a:picLocks noChangeAspect="1"/>
          </p:cNvPicPr>
          <p:nvPr/>
        </p:nvPicPr>
        <p:blipFill rotWithShape="1">
          <a:blip r:embed="rId5"/>
          <a:srcRect l="2378" t="346" r="10833" b="9091"/>
          <a:stretch/>
        </p:blipFill>
        <p:spPr>
          <a:xfrm>
            <a:off x="1244402" y="3535069"/>
            <a:ext cx="2608803" cy="1808437"/>
          </a:xfrm>
          <a:prstGeom prst="rect">
            <a:avLst/>
          </a:prstGeom>
        </p:spPr>
      </p:pic>
      <p:pic>
        <p:nvPicPr>
          <p:cNvPr id="3" name="図 2">
            <a:extLst>
              <a:ext uri="{FF2B5EF4-FFF2-40B4-BE49-F238E27FC236}">
                <a16:creationId xmlns:a16="http://schemas.microsoft.com/office/drawing/2014/main" id="{74AB0855-EDC6-3746-B541-74914006E307}"/>
              </a:ext>
            </a:extLst>
          </p:cNvPr>
          <p:cNvPicPr>
            <a:picLocks noChangeAspect="1"/>
          </p:cNvPicPr>
          <p:nvPr/>
        </p:nvPicPr>
        <p:blipFill rotWithShape="1">
          <a:blip r:embed="rId6"/>
          <a:srcRect r="27692"/>
          <a:stretch/>
        </p:blipFill>
        <p:spPr>
          <a:xfrm>
            <a:off x="6784652" y="634083"/>
            <a:ext cx="2618715" cy="1810800"/>
          </a:xfrm>
          <a:prstGeom prst="rect">
            <a:avLst/>
          </a:prstGeom>
        </p:spPr>
      </p:pic>
      <p:grpSp>
        <p:nvGrpSpPr>
          <p:cNvPr id="7" name="グループ化 6">
            <a:extLst>
              <a:ext uri="{FF2B5EF4-FFF2-40B4-BE49-F238E27FC236}">
                <a16:creationId xmlns:a16="http://schemas.microsoft.com/office/drawing/2014/main" id="{B668ED79-A5BC-D54C-903C-0374954C5913}"/>
              </a:ext>
            </a:extLst>
          </p:cNvPr>
          <p:cNvGrpSpPr/>
          <p:nvPr/>
        </p:nvGrpSpPr>
        <p:grpSpPr>
          <a:xfrm>
            <a:off x="4016095" y="3534586"/>
            <a:ext cx="5380062" cy="2746868"/>
            <a:chOff x="6792742" y="635964"/>
            <a:chExt cx="5380062" cy="2746868"/>
          </a:xfrm>
        </p:grpSpPr>
        <p:sp>
          <p:nvSpPr>
            <p:cNvPr id="18" name="正方形/長方形 17">
              <a:extLst>
                <a:ext uri="{FF2B5EF4-FFF2-40B4-BE49-F238E27FC236}">
                  <a16:creationId xmlns:a16="http://schemas.microsoft.com/office/drawing/2014/main" id="{791F2216-B951-0945-A35E-4B00F7E4A470}"/>
                </a:ext>
              </a:extLst>
            </p:cNvPr>
            <p:cNvSpPr/>
            <p:nvPr/>
          </p:nvSpPr>
          <p:spPr>
            <a:xfrm>
              <a:off x="6792743" y="2444883"/>
              <a:ext cx="5380061" cy="937949"/>
            </a:xfrm>
            <a:prstGeom prst="rect">
              <a:avLst/>
            </a:prstGeom>
            <a:solidFill>
              <a:schemeClr val="tx1">
                <a:lumMod val="75000"/>
                <a:lumOff val="25000"/>
              </a:schemeClr>
            </a:solidFill>
          </p:spPr>
          <p:txBody>
            <a:bodyPr wrap="square">
              <a:spAutoFit/>
            </a:bodyPr>
            <a:lstStyle/>
            <a:p>
              <a:pPr>
                <a:lnSpc>
                  <a:spcPct val="150000"/>
                </a:lnSpc>
              </a:pPr>
              <a:r>
                <a:rPr kumimoji="1" lang="ja-JP" altLang="en-US" sz="1050" b="1" dirty="0">
                  <a:solidFill>
                    <a:schemeClr val="bg1"/>
                  </a:solidFill>
                  <a:latin typeface="+mn-ea"/>
                </a:rPr>
                <a:t>横浜駅きた西口鶴屋町再開発計画</a:t>
              </a:r>
              <a:endParaRPr kumimoji="1" lang="en-US" altLang="ja-JP" sz="1050" b="1" dirty="0">
                <a:solidFill>
                  <a:schemeClr val="bg1"/>
                </a:solidFill>
                <a:latin typeface="+mn-ea"/>
              </a:endParaRPr>
            </a:p>
            <a:p>
              <a:pPr>
                <a:lnSpc>
                  <a:spcPct val="150000"/>
                </a:lnSpc>
              </a:pPr>
              <a:r>
                <a:rPr kumimoji="1" lang="ja-JP" altLang="en-US" sz="900" dirty="0">
                  <a:solidFill>
                    <a:schemeClr val="bg1"/>
                  </a:solidFill>
                  <a:latin typeface="Yu Gothic Medium" panose="020B0400000000000000" pitchFamily="34" charset="-128"/>
                  <a:ea typeface="Yu Gothic Medium" panose="020B0400000000000000" pitchFamily="34" charset="-128"/>
                </a:rPr>
                <a:t>相鉄グループが新たに手掛ける西口の新・ランドマークビル。</a:t>
              </a:r>
              <a:r>
                <a:rPr kumimoji="1" lang="en-US" altLang="ja-JP" sz="900" dirty="0">
                  <a:solidFill>
                    <a:schemeClr val="bg1"/>
                  </a:solidFill>
                  <a:latin typeface="Yu Gothic Medium" panose="020B0400000000000000" pitchFamily="34" charset="-128"/>
                  <a:ea typeface="Yu Gothic Medium" panose="020B0400000000000000" pitchFamily="34" charset="-128"/>
                </a:rPr>
                <a:t>450</a:t>
              </a:r>
              <a:r>
                <a:rPr kumimoji="1" lang="ja-JP" altLang="en-US" sz="900" dirty="0">
                  <a:solidFill>
                    <a:schemeClr val="bg1"/>
                  </a:solidFill>
                  <a:latin typeface="Yu Gothic Medium" panose="020B0400000000000000" pitchFamily="34" charset="-128"/>
                  <a:ea typeface="Yu Gothic Medium" panose="020B0400000000000000" pitchFamily="34" charset="-128"/>
                </a:rPr>
                <a:t>戸のレジデンス・商業フロアや</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a:p>
              <a:pPr>
                <a:lnSpc>
                  <a:spcPct val="150000"/>
                </a:lnSpc>
              </a:pPr>
              <a:r>
                <a:rPr kumimoji="1" lang="ja-JP" altLang="en-US" sz="900" dirty="0">
                  <a:solidFill>
                    <a:schemeClr val="bg1"/>
                  </a:solidFill>
                  <a:latin typeface="Yu Gothic Medium" panose="020B0400000000000000" pitchFamily="34" charset="-128"/>
                  <a:ea typeface="Yu Gothic Medium" panose="020B0400000000000000" pitchFamily="34" charset="-128"/>
                </a:rPr>
                <a:t>サービスアパートメントと共に、グローバルな会議施設や超高級ホテルなどが入居予定。</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a:p>
              <a:pPr>
                <a:lnSpc>
                  <a:spcPct val="150000"/>
                </a:lnSpc>
              </a:pPr>
              <a:r>
                <a:rPr kumimoji="1" lang="ja-JP" altLang="en-US" sz="900" dirty="0">
                  <a:solidFill>
                    <a:schemeClr val="bg1"/>
                  </a:solidFill>
                  <a:latin typeface="Yu Gothic Medium" panose="020B0400000000000000" pitchFamily="34" charset="-128"/>
                  <a:ea typeface="Yu Gothic Medium" panose="020B0400000000000000" pitchFamily="34" charset="-128"/>
                </a:rPr>
                <a:t>　</a:t>
              </a:r>
              <a:r>
                <a:rPr kumimoji="1" lang="en-US" altLang="ja-JP" sz="900" dirty="0">
                  <a:solidFill>
                    <a:schemeClr val="bg1"/>
                  </a:solidFill>
                  <a:latin typeface="Yu Gothic Medium" panose="020B0400000000000000" pitchFamily="34" charset="-128"/>
                  <a:ea typeface="Yu Gothic Medium" panose="020B0400000000000000" pitchFamily="34" charset="-128"/>
                </a:rPr>
                <a:t>※</a:t>
              </a:r>
              <a:r>
                <a:rPr kumimoji="1" lang="ja-JP" altLang="en-US" sz="900" dirty="0">
                  <a:solidFill>
                    <a:schemeClr val="bg1"/>
                  </a:solidFill>
                  <a:latin typeface="Yu Gothic Medium" panose="020B0400000000000000" pitchFamily="34" charset="-128"/>
                  <a:ea typeface="Yu Gothic Medium" panose="020B0400000000000000" pitchFamily="34" charset="-128"/>
                </a:rPr>
                <a:t>入居予定店舗や詳細計画は担当者までお問い合わせください</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pic>
          <p:nvPicPr>
            <p:cNvPr id="38" name="図 37">
              <a:extLst>
                <a:ext uri="{FF2B5EF4-FFF2-40B4-BE49-F238E27FC236}">
                  <a16:creationId xmlns:a16="http://schemas.microsoft.com/office/drawing/2014/main" id="{79B549A9-9649-4C47-8B26-7272A316F4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0493"/>
            <a:stretch/>
          </p:blipFill>
          <p:spPr>
            <a:xfrm>
              <a:off x="6792742" y="635964"/>
              <a:ext cx="2697662" cy="1815832"/>
            </a:xfrm>
            <a:prstGeom prst="rect">
              <a:avLst/>
            </a:prstGeom>
          </p:spPr>
        </p:pic>
        <p:sp>
          <p:nvSpPr>
            <p:cNvPr id="4" name="円/楕円 3">
              <a:extLst>
                <a:ext uri="{FF2B5EF4-FFF2-40B4-BE49-F238E27FC236}">
                  <a16:creationId xmlns:a16="http://schemas.microsoft.com/office/drawing/2014/main" id="{288E51AA-93C0-1D4B-AA89-F8F7242B6EFE}"/>
                </a:ext>
              </a:extLst>
            </p:cNvPr>
            <p:cNvSpPr/>
            <p:nvPr/>
          </p:nvSpPr>
          <p:spPr>
            <a:xfrm>
              <a:off x="6871989" y="725740"/>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D22DEDA-1B77-D34E-B7B9-67206CB238DE}"/>
                </a:ext>
              </a:extLst>
            </p:cNvPr>
            <p:cNvSpPr txBox="1"/>
            <p:nvPr/>
          </p:nvSpPr>
          <p:spPr>
            <a:xfrm>
              <a:off x="6818036" y="841851"/>
              <a:ext cx="647906" cy="307777"/>
            </a:xfrm>
            <a:prstGeom prst="rect">
              <a:avLst/>
            </a:prstGeom>
            <a:noFill/>
            <a:ln>
              <a:noFill/>
            </a:ln>
          </p:spPr>
          <p:txBody>
            <a:bodyPr wrap="square" rtlCol="0" anchor="ctr">
              <a:spAutoFit/>
            </a:bodyPr>
            <a:lstStyle/>
            <a:p>
              <a:pPr algn="ctr"/>
              <a:r>
                <a:rPr lang="en-US" altLang="ja-JP" sz="700" b="1" dirty="0">
                  <a:solidFill>
                    <a:schemeClr val="tx1">
                      <a:lumMod val="75000"/>
                      <a:lumOff val="25000"/>
                    </a:schemeClr>
                  </a:solidFill>
                  <a:latin typeface="+mn-ea"/>
                  <a:cs typeface="メイリオ" panose="020B0604030504040204" pitchFamily="50" charset="-128"/>
                </a:rPr>
                <a:t>2024</a:t>
              </a:r>
              <a:r>
                <a:rPr lang="ja-JP" altLang="en-US" sz="700" b="1">
                  <a:solidFill>
                    <a:schemeClr val="tx1">
                      <a:lumMod val="75000"/>
                      <a:lumOff val="25000"/>
                    </a:schemeClr>
                  </a:solidFill>
                  <a:latin typeface="+mn-ea"/>
                  <a:cs typeface="メイリオ" panose="020B0604030504040204" pitchFamily="50" charset="-128"/>
                </a:rPr>
                <a:t>年</a:t>
              </a:r>
              <a:endParaRPr lang="en-US" altLang="ja-JP" sz="700" b="1" dirty="0">
                <a:solidFill>
                  <a:schemeClr val="tx1">
                    <a:lumMod val="75000"/>
                    <a:lumOff val="25000"/>
                  </a:schemeClr>
                </a:solidFill>
                <a:latin typeface="+mn-ea"/>
                <a:cs typeface="メイリオ" panose="020B0604030504040204" pitchFamily="50" charset="-128"/>
              </a:endParaRPr>
            </a:p>
            <a:p>
              <a:pPr algn="ctr"/>
              <a:r>
                <a:rPr lang="ja-JP" altLang="en-US" sz="700" b="1">
                  <a:solidFill>
                    <a:schemeClr val="tx1">
                      <a:lumMod val="75000"/>
                      <a:lumOff val="25000"/>
                    </a:schemeClr>
                  </a:solidFill>
                  <a:latin typeface="+mn-ea"/>
                  <a:cs typeface="メイリオ" panose="020B0604030504040204" pitchFamily="50" charset="-128"/>
                </a:rPr>
                <a:t>春開業予定</a:t>
              </a:r>
              <a:endParaRPr lang="en-US" altLang="ja-JP" sz="700" b="1" dirty="0">
                <a:solidFill>
                  <a:schemeClr val="tx1">
                    <a:lumMod val="75000"/>
                    <a:lumOff val="25000"/>
                  </a:schemeClr>
                </a:solidFill>
                <a:latin typeface="+mn-ea"/>
                <a:cs typeface="メイリオ" panose="020B0604030504040204" pitchFamily="50" charset="-128"/>
              </a:endParaRPr>
            </a:p>
          </p:txBody>
        </p:sp>
      </p:grpSp>
      <p:pic>
        <p:nvPicPr>
          <p:cNvPr id="23" name="図 22">
            <a:extLst>
              <a:ext uri="{FF2B5EF4-FFF2-40B4-BE49-F238E27FC236}">
                <a16:creationId xmlns:a16="http://schemas.microsoft.com/office/drawing/2014/main" id="{FAEA6238-C8AD-294F-B995-AF334C1177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573"/>
          <a:stretch/>
        </p:blipFill>
        <p:spPr>
          <a:xfrm>
            <a:off x="6714057" y="3534585"/>
            <a:ext cx="2682100" cy="1810800"/>
          </a:xfrm>
          <a:prstGeom prst="rect">
            <a:avLst/>
          </a:prstGeom>
        </p:spPr>
      </p:pic>
    </p:spTree>
    <p:extLst>
      <p:ext uri="{BB962C8B-B14F-4D97-AF65-F5344CB8AC3E}">
        <p14:creationId xmlns:p14="http://schemas.microsoft.com/office/powerpoint/2010/main" val="4127808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51FD8B-830E-734E-9F17-2950019D1741}"/>
              </a:ext>
            </a:extLst>
          </p:cNvPr>
          <p:cNvSpPr txBox="1"/>
          <p:nvPr/>
        </p:nvSpPr>
        <p:spPr>
          <a:xfrm rot="5400000">
            <a:off x="-2069767" y="2445698"/>
            <a:ext cx="5660839" cy="769441"/>
          </a:xfrm>
          <a:prstGeom prst="rect">
            <a:avLst/>
          </a:prstGeom>
          <a:noFill/>
        </p:spPr>
        <p:txBody>
          <a:bodyPr wrap="square" rtlCol="0">
            <a:spAutoFit/>
          </a:bodyPr>
          <a:lstStyle/>
          <a:p>
            <a:r>
              <a:rPr kumimoji="1" lang="en-US" altLang="ja-JP" sz="4400" b="1" dirty="0" smtClean="0">
                <a:solidFill>
                  <a:schemeClr val="tx1">
                    <a:lumMod val="75000"/>
                    <a:lumOff val="25000"/>
                  </a:schemeClr>
                </a:solidFill>
                <a:latin typeface="Yu Gothic" panose="020B0400000000000000" pitchFamily="34" charset="-128"/>
                <a:ea typeface="Yu Gothic" panose="020B0400000000000000" pitchFamily="34" charset="-128"/>
              </a:rPr>
              <a:t>Place</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pic>
        <p:nvPicPr>
          <p:cNvPr id="8" name="図 7"/>
          <p:cNvPicPr>
            <a:picLocks noChangeAspect="1"/>
          </p:cNvPicPr>
          <p:nvPr/>
        </p:nvPicPr>
        <p:blipFill>
          <a:blip r:embed="rId2"/>
          <a:stretch>
            <a:fillRect/>
          </a:stretch>
        </p:blipFill>
        <p:spPr>
          <a:xfrm>
            <a:off x="1798890" y="990600"/>
            <a:ext cx="6567053" cy="4876799"/>
          </a:xfrm>
          <a:prstGeom prst="rect">
            <a:avLst/>
          </a:prstGeom>
        </p:spPr>
      </p:pic>
      <p:pic>
        <p:nvPicPr>
          <p:cNvPr id="9" name="Picture 4" descr="ソース画像を表示"/>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80" r="27366"/>
          <a:stretch/>
        </p:blipFill>
        <p:spPr bwMode="auto">
          <a:xfrm>
            <a:off x="4966779" y="1659304"/>
            <a:ext cx="528573" cy="67489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4903090" y="1422079"/>
            <a:ext cx="655949" cy="400110"/>
          </a:xfrm>
          <a:prstGeom prst="rect">
            <a:avLst/>
          </a:prstGeom>
          <a:solidFill>
            <a:schemeClr val="bg1"/>
          </a:solidFill>
        </p:spPr>
        <p:txBody>
          <a:bodyPr wrap="none" rtlCol="0">
            <a:spAutoFit/>
          </a:bodyPr>
          <a:lstStyle/>
          <a:p>
            <a:r>
              <a:rPr kumimoji="1" lang="en-US" altLang="ja-JP" sz="2000" b="1" dirty="0" smtClean="0">
                <a:solidFill>
                  <a:srgbClr val="FF0055"/>
                </a:solidFill>
                <a:latin typeface="Bradley Hand ITC" panose="03070402050302030203" pitchFamily="66" charset="0"/>
              </a:rPr>
              <a:t>Here</a:t>
            </a:r>
            <a:endParaRPr kumimoji="1" lang="ja-JP" altLang="en-US" sz="2000" b="1" dirty="0">
              <a:solidFill>
                <a:srgbClr val="FF0055"/>
              </a:solidFill>
              <a:latin typeface="Bradley Hand ITC" panose="03070402050302030203" pitchFamily="66" charset="0"/>
            </a:endParaRPr>
          </a:p>
        </p:txBody>
      </p:sp>
      <p:sp>
        <p:nvSpPr>
          <p:cNvPr id="11" name="テキスト ボックス 10"/>
          <p:cNvSpPr txBox="1"/>
          <p:nvPr/>
        </p:nvSpPr>
        <p:spPr>
          <a:xfrm>
            <a:off x="1798890" y="516149"/>
            <a:ext cx="1393330" cy="400110"/>
          </a:xfrm>
          <a:prstGeom prst="rect">
            <a:avLst/>
          </a:prstGeom>
          <a:solidFill>
            <a:schemeClr val="bg1"/>
          </a:solidFill>
        </p:spPr>
        <p:txBody>
          <a:bodyPr wrap="none" rtlCol="0">
            <a:spAutoFit/>
          </a:bodyPr>
          <a:lstStyle/>
          <a:p>
            <a:r>
              <a:rPr kumimoji="1" lang="en-US" altLang="ja-JP" sz="2000" b="1" dirty="0" smtClean="0">
                <a:solidFill>
                  <a:schemeClr val="bg2">
                    <a:lumMod val="25000"/>
                  </a:schemeClr>
                </a:solidFill>
                <a:latin typeface="+mn-ea"/>
              </a:rPr>
              <a:t>B1F Floor</a:t>
            </a:r>
            <a:endParaRPr kumimoji="1" lang="ja-JP" altLang="en-US" sz="2000" b="1" dirty="0">
              <a:solidFill>
                <a:schemeClr val="bg2">
                  <a:lumMod val="25000"/>
                </a:schemeClr>
              </a:solidFill>
              <a:latin typeface="+mn-ea"/>
            </a:endParaRPr>
          </a:p>
        </p:txBody>
      </p:sp>
    </p:spTree>
    <p:extLst>
      <p:ext uri="{BB962C8B-B14F-4D97-AF65-F5344CB8AC3E}">
        <p14:creationId xmlns:p14="http://schemas.microsoft.com/office/powerpoint/2010/main" val="285747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7761" r="-424"/>
          <a:stretch/>
        </p:blipFill>
        <p:spPr>
          <a:xfrm>
            <a:off x="869011" y="841076"/>
            <a:ext cx="8739509" cy="5175848"/>
          </a:xfrm>
          <a:prstGeom prst="rect">
            <a:avLst/>
          </a:prstGeom>
        </p:spPr>
      </p:pic>
      <p:sp>
        <p:nvSpPr>
          <p:cNvPr id="5" name="正方形/長方形 4">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151FD8B-830E-734E-9F17-2950019D1741}"/>
              </a:ext>
            </a:extLst>
          </p:cNvPr>
          <p:cNvSpPr txBox="1"/>
          <p:nvPr/>
        </p:nvSpPr>
        <p:spPr>
          <a:xfrm rot="5400000">
            <a:off x="-2069767" y="2445698"/>
            <a:ext cx="5660839" cy="769441"/>
          </a:xfrm>
          <a:prstGeom prst="rect">
            <a:avLst/>
          </a:prstGeom>
          <a:noFill/>
        </p:spPr>
        <p:txBody>
          <a:bodyPr wrap="square" rtlCol="0">
            <a:spAutoFit/>
          </a:bodyPr>
          <a:lstStyle/>
          <a:p>
            <a:r>
              <a:rPr kumimoji="1" lang="en-US" altLang="ja-JP" sz="4400" b="1" dirty="0" smtClean="0">
                <a:solidFill>
                  <a:schemeClr val="tx1">
                    <a:lumMod val="75000"/>
                    <a:lumOff val="25000"/>
                  </a:schemeClr>
                </a:solidFill>
                <a:latin typeface="Yu Gothic" panose="020B0400000000000000" pitchFamily="34" charset="-128"/>
                <a:ea typeface="Yu Gothic" panose="020B0400000000000000" pitchFamily="34" charset="-128"/>
              </a:rPr>
              <a:t>Place</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Tree>
    <p:extLst>
      <p:ext uri="{BB962C8B-B14F-4D97-AF65-F5344CB8AC3E}">
        <p14:creationId xmlns:p14="http://schemas.microsoft.com/office/powerpoint/2010/main" val="2728936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
        <p:nvSpPr>
          <p:cNvPr id="2" name="テキスト ボックス 1"/>
          <p:cNvSpPr txBox="1"/>
          <p:nvPr/>
        </p:nvSpPr>
        <p:spPr>
          <a:xfrm>
            <a:off x="2674189" y="1293070"/>
            <a:ext cx="6584830" cy="4154984"/>
          </a:xfrm>
          <a:prstGeom prst="rect">
            <a:avLst/>
          </a:prstGeom>
          <a:noFill/>
        </p:spPr>
        <p:txBody>
          <a:bodyPr wrap="square" rtlCol="0">
            <a:spAutoFit/>
          </a:bodyPr>
          <a:lstStyle/>
          <a:p>
            <a:r>
              <a:rPr kumimoji="1" lang="ja-JP" altLang="en-US" sz="2400" b="1" dirty="0" smtClean="0">
                <a:solidFill>
                  <a:schemeClr val="bg2">
                    <a:lumMod val="25000"/>
                  </a:schemeClr>
                </a:solidFill>
                <a:latin typeface="+mn-ea"/>
              </a:rPr>
              <a:t>会期</a:t>
            </a:r>
            <a:r>
              <a:rPr kumimoji="1" lang="en-US" altLang="ja-JP" sz="2400" b="1" dirty="0">
                <a:solidFill>
                  <a:schemeClr val="bg2">
                    <a:lumMod val="25000"/>
                  </a:schemeClr>
                </a:solidFill>
                <a:latin typeface="+mn-ea"/>
              </a:rPr>
              <a:t>	</a:t>
            </a:r>
            <a:r>
              <a:rPr kumimoji="1" lang="en-US" altLang="ja-JP" sz="2400" b="1" dirty="0" smtClean="0">
                <a:solidFill>
                  <a:schemeClr val="bg2">
                    <a:lumMod val="25000"/>
                  </a:schemeClr>
                </a:solidFill>
                <a:latin typeface="+mn-ea"/>
              </a:rPr>
              <a:t>	</a:t>
            </a:r>
            <a:r>
              <a:rPr kumimoji="1" lang="ja-JP" altLang="en-US" sz="2400" b="1" dirty="0" smtClean="0">
                <a:solidFill>
                  <a:schemeClr val="bg2">
                    <a:lumMod val="25000"/>
                  </a:schemeClr>
                </a:solidFill>
                <a:latin typeface="+mn-ea"/>
              </a:rPr>
              <a:t>約</a:t>
            </a:r>
            <a:r>
              <a:rPr kumimoji="1" lang="en-US" altLang="ja-JP" sz="2400" b="1" dirty="0" smtClean="0">
                <a:solidFill>
                  <a:schemeClr val="bg2">
                    <a:lumMod val="25000"/>
                  </a:schemeClr>
                </a:solidFill>
                <a:latin typeface="+mn-ea"/>
              </a:rPr>
              <a:t>2</a:t>
            </a:r>
            <a:r>
              <a:rPr kumimoji="1" lang="ja-JP" altLang="en-US" sz="2400" b="1" dirty="0" smtClean="0">
                <a:solidFill>
                  <a:schemeClr val="bg2">
                    <a:lumMod val="25000"/>
                  </a:schemeClr>
                </a:solidFill>
                <a:latin typeface="+mn-ea"/>
              </a:rPr>
              <a:t>週間</a:t>
            </a:r>
            <a:endParaRPr kumimoji="1" lang="en-US" altLang="ja-JP" sz="2400" b="1" dirty="0" smtClean="0">
              <a:solidFill>
                <a:schemeClr val="bg2">
                  <a:lumMod val="25000"/>
                </a:schemeClr>
              </a:solidFill>
              <a:latin typeface="+mn-ea"/>
            </a:endParaRPr>
          </a:p>
          <a:p>
            <a:endParaRPr kumimoji="1" lang="en-US" altLang="ja-JP" sz="2400" b="1" dirty="0" smtClean="0">
              <a:solidFill>
                <a:schemeClr val="bg2">
                  <a:lumMod val="25000"/>
                </a:schemeClr>
              </a:solidFill>
              <a:latin typeface="+mn-ea"/>
            </a:endParaRPr>
          </a:p>
          <a:p>
            <a:r>
              <a:rPr kumimoji="1" lang="ja-JP" altLang="en-US" sz="2400" b="1" dirty="0" smtClean="0">
                <a:solidFill>
                  <a:schemeClr val="bg2">
                    <a:lumMod val="25000"/>
                  </a:schemeClr>
                </a:solidFill>
                <a:latin typeface="+mn-ea"/>
              </a:rPr>
              <a:t>賃料</a:t>
            </a:r>
            <a:r>
              <a:rPr kumimoji="1" lang="en-US" altLang="ja-JP" sz="2400" b="1" dirty="0" smtClean="0">
                <a:solidFill>
                  <a:schemeClr val="bg2">
                    <a:lumMod val="25000"/>
                  </a:schemeClr>
                </a:solidFill>
                <a:latin typeface="+mn-ea"/>
              </a:rPr>
              <a:t>		</a:t>
            </a:r>
            <a:r>
              <a:rPr kumimoji="1" lang="en-US" altLang="ja-JP" sz="2400" b="1" dirty="0">
                <a:solidFill>
                  <a:schemeClr val="bg2">
                    <a:lumMod val="25000"/>
                  </a:schemeClr>
                </a:solidFill>
                <a:latin typeface="+mn-ea"/>
              </a:rPr>
              <a:t>2</a:t>
            </a:r>
            <a:r>
              <a:rPr kumimoji="1" lang="en-US" altLang="ja-JP" sz="2400" b="1" dirty="0" smtClean="0">
                <a:solidFill>
                  <a:schemeClr val="bg2">
                    <a:lumMod val="25000"/>
                  </a:schemeClr>
                </a:solidFill>
                <a:latin typeface="+mn-ea"/>
              </a:rPr>
              <a:t>0,000</a:t>
            </a:r>
            <a:r>
              <a:rPr kumimoji="1" lang="ja-JP" altLang="en-US" sz="2400" b="1" dirty="0" smtClean="0">
                <a:solidFill>
                  <a:schemeClr val="bg2">
                    <a:lumMod val="25000"/>
                  </a:schemeClr>
                </a:solidFill>
                <a:latin typeface="+mn-ea"/>
              </a:rPr>
              <a:t>円</a:t>
            </a:r>
            <a:r>
              <a:rPr kumimoji="1" lang="en-US" altLang="ja-JP" sz="2400" b="1" dirty="0" smtClean="0">
                <a:solidFill>
                  <a:schemeClr val="bg2">
                    <a:lumMod val="25000"/>
                  </a:schemeClr>
                </a:solidFill>
                <a:latin typeface="+mn-ea"/>
              </a:rPr>
              <a:t>/</a:t>
            </a:r>
            <a:r>
              <a:rPr kumimoji="1" lang="ja-JP" altLang="en-US" sz="2400" b="1" dirty="0" smtClean="0">
                <a:solidFill>
                  <a:schemeClr val="bg2">
                    <a:lumMod val="25000"/>
                  </a:schemeClr>
                </a:solidFill>
                <a:latin typeface="+mn-ea"/>
              </a:rPr>
              <a:t>日（前請け）</a:t>
            </a:r>
            <a:endParaRPr kumimoji="1" lang="en-US" altLang="ja-JP" sz="2400" b="1" dirty="0" smtClean="0">
              <a:solidFill>
                <a:schemeClr val="bg2">
                  <a:lumMod val="25000"/>
                </a:schemeClr>
              </a:solidFill>
              <a:latin typeface="+mn-ea"/>
            </a:endParaRPr>
          </a:p>
          <a:p>
            <a:endParaRPr kumimoji="1" lang="en-US" altLang="ja-JP" sz="2400" b="1" dirty="0">
              <a:solidFill>
                <a:schemeClr val="bg2">
                  <a:lumMod val="25000"/>
                </a:schemeClr>
              </a:solidFill>
              <a:latin typeface="+mn-ea"/>
            </a:endParaRPr>
          </a:p>
          <a:p>
            <a:r>
              <a:rPr kumimoji="1" lang="ja-JP" altLang="en-US" sz="2400" b="1" dirty="0" smtClean="0">
                <a:solidFill>
                  <a:schemeClr val="bg2">
                    <a:lumMod val="25000"/>
                  </a:schemeClr>
                </a:solidFill>
                <a:latin typeface="+mn-ea"/>
              </a:rPr>
              <a:t>貸与物</a:t>
            </a:r>
            <a:r>
              <a:rPr kumimoji="1" lang="en-US" altLang="ja-JP" sz="2400" b="1" dirty="0" smtClean="0">
                <a:solidFill>
                  <a:schemeClr val="bg2">
                    <a:lumMod val="25000"/>
                  </a:schemeClr>
                </a:solidFill>
                <a:latin typeface="+mn-ea"/>
              </a:rPr>
              <a:t>	JET-S</a:t>
            </a:r>
            <a:r>
              <a:rPr kumimoji="1" lang="ja-JP" altLang="en-US" sz="2400" b="1" dirty="0" smtClean="0">
                <a:solidFill>
                  <a:schemeClr val="bg2">
                    <a:lumMod val="25000"/>
                  </a:schemeClr>
                </a:solidFill>
                <a:latin typeface="+mn-ea"/>
              </a:rPr>
              <a:t>端末</a:t>
            </a:r>
            <a:r>
              <a:rPr kumimoji="1" lang="en-US" altLang="ja-JP" sz="2400" b="1" dirty="0" smtClean="0">
                <a:solidFill>
                  <a:schemeClr val="bg2">
                    <a:lumMod val="25000"/>
                  </a:schemeClr>
                </a:solidFill>
                <a:latin typeface="+mn-ea"/>
              </a:rPr>
              <a:t>※</a:t>
            </a:r>
            <a:r>
              <a:rPr kumimoji="1" lang="ja-JP" altLang="en-US" sz="2400" b="1" dirty="0" smtClean="0">
                <a:solidFill>
                  <a:schemeClr val="bg2">
                    <a:lumMod val="25000"/>
                  </a:schemeClr>
                </a:solidFill>
                <a:latin typeface="+mn-ea"/>
              </a:rPr>
              <a:t>使用料は賃料に含む</a:t>
            </a:r>
            <a:endParaRPr kumimoji="1" lang="en-US" altLang="ja-JP" sz="2400" b="1" dirty="0" smtClean="0">
              <a:solidFill>
                <a:schemeClr val="bg2">
                  <a:lumMod val="25000"/>
                </a:schemeClr>
              </a:solidFill>
              <a:latin typeface="+mn-ea"/>
            </a:endParaRPr>
          </a:p>
          <a:p>
            <a:endParaRPr kumimoji="1" lang="en-US" altLang="ja-JP" sz="2400" b="1" dirty="0" smtClean="0">
              <a:solidFill>
                <a:schemeClr val="bg2">
                  <a:lumMod val="25000"/>
                </a:schemeClr>
              </a:solidFill>
              <a:latin typeface="+mn-ea"/>
            </a:endParaRPr>
          </a:p>
          <a:p>
            <a:r>
              <a:rPr kumimoji="1" lang="ja-JP" altLang="en-US" sz="2400" b="1" dirty="0" smtClean="0">
                <a:solidFill>
                  <a:schemeClr val="bg2">
                    <a:lumMod val="25000"/>
                  </a:schemeClr>
                </a:solidFill>
                <a:latin typeface="+mn-ea"/>
              </a:rPr>
              <a:t>備考</a:t>
            </a:r>
            <a:r>
              <a:rPr kumimoji="1" lang="en-US" altLang="ja-JP" sz="2400" b="1" dirty="0" smtClean="0">
                <a:solidFill>
                  <a:schemeClr val="bg2">
                    <a:lumMod val="25000"/>
                  </a:schemeClr>
                </a:solidFill>
                <a:latin typeface="+mn-ea"/>
              </a:rPr>
              <a:t>		</a:t>
            </a:r>
            <a:r>
              <a:rPr kumimoji="1" lang="ja-JP" altLang="en-US" sz="2400" b="1" dirty="0" smtClean="0">
                <a:solidFill>
                  <a:schemeClr val="bg2">
                    <a:lumMod val="25000"/>
                  </a:schemeClr>
                </a:solidFill>
                <a:latin typeface="+mn-ea"/>
              </a:rPr>
              <a:t>売上金預かり</a:t>
            </a:r>
            <a:r>
              <a:rPr kumimoji="1" lang="ja-JP" altLang="en-US" sz="2400" b="1" u="sng" dirty="0" smtClean="0">
                <a:solidFill>
                  <a:schemeClr val="bg2">
                    <a:lumMod val="25000"/>
                  </a:schemeClr>
                </a:solidFill>
                <a:latin typeface="+mn-ea"/>
              </a:rPr>
              <a:t>無し</a:t>
            </a:r>
            <a:endParaRPr kumimoji="1" lang="en-US" altLang="ja-JP" sz="2400" b="1" u="sng" dirty="0" smtClean="0">
              <a:solidFill>
                <a:schemeClr val="bg2">
                  <a:lumMod val="25000"/>
                </a:schemeClr>
              </a:solidFill>
              <a:latin typeface="+mn-ea"/>
            </a:endParaRPr>
          </a:p>
          <a:p>
            <a:r>
              <a:rPr kumimoji="1" lang="en-US" altLang="ja-JP" sz="2400" b="1" dirty="0">
                <a:solidFill>
                  <a:schemeClr val="bg2">
                    <a:lumMod val="25000"/>
                  </a:schemeClr>
                </a:solidFill>
                <a:latin typeface="+mn-ea"/>
              </a:rPr>
              <a:t>	</a:t>
            </a:r>
            <a:r>
              <a:rPr kumimoji="1" lang="en-US" altLang="ja-JP" sz="2400" b="1" dirty="0" smtClean="0">
                <a:solidFill>
                  <a:schemeClr val="bg2">
                    <a:lumMod val="25000"/>
                  </a:schemeClr>
                </a:solidFill>
                <a:latin typeface="+mn-ea"/>
              </a:rPr>
              <a:t>		</a:t>
            </a:r>
            <a:r>
              <a:rPr kumimoji="1" lang="ja-JP" altLang="en-US" sz="2400" b="1" dirty="0" smtClean="0">
                <a:solidFill>
                  <a:schemeClr val="bg2">
                    <a:lumMod val="25000"/>
                  </a:schemeClr>
                </a:solidFill>
                <a:latin typeface="+mn-ea"/>
              </a:rPr>
              <a:t>駐車サービス券対象</a:t>
            </a:r>
            <a:r>
              <a:rPr kumimoji="1" lang="ja-JP" altLang="en-US" sz="2400" b="1" u="sng" dirty="0" smtClean="0">
                <a:solidFill>
                  <a:schemeClr val="bg2">
                    <a:lumMod val="25000"/>
                  </a:schemeClr>
                </a:solidFill>
                <a:latin typeface="+mn-ea"/>
              </a:rPr>
              <a:t>外</a:t>
            </a:r>
            <a:endParaRPr kumimoji="1" lang="en-US" altLang="ja-JP" sz="2400" b="1" u="sng" dirty="0" smtClean="0">
              <a:solidFill>
                <a:schemeClr val="bg2">
                  <a:lumMod val="25000"/>
                </a:schemeClr>
              </a:solidFill>
              <a:latin typeface="+mn-ea"/>
            </a:endParaRPr>
          </a:p>
          <a:p>
            <a:r>
              <a:rPr kumimoji="1" lang="en-US" altLang="ja-JP" sz="2400" b="1" dirty="0" smtClean="0">
                <a:solidFill>
                  <a:schemeClr val="bg2">
                    <a:lumMod val="25000"/>
                  </a:schemeClr>
                </a:solidFill>
                <a:latin typeface="+mn-ea"/>
              </a:rPr>
              <a:t>			</a:t>
            </a:r>
            <a:r>
              <a:rPr kumimoji="1" lang="ja-JP" altLang="en-US" sz="2400" b="1" dirty="0" smtClean="0">
                <a:solidFill>
                  <a:schemeClr val="bg2">
                    <a:lumMod val="25000"/>
                  </a:schemeClr>
                </a:solidFill>
                <a:latin typeface="+mn-ea"/>
              </a:rPr>
              <a:t>ポイントカード対象</a:t>
            </a:r>
            <a:r>
              <a:rPr kumimoji="1" lang="ja-JP" altLang="en-US" sz="2400" b="1" u="sng" dirty="0" smtClean="0">
                <a:solidFill>
                  <a:schemeClr val="bg2">
                    <a:lumMod val="25000"/>
                  </a:schemeClr>
                </a:solidFill>
                <a:latin typeface="+mn-ea"/>
              </a:rPr>
              <a:t>外</a:t>
            </a:r>
            <a:endParaRPr kumimoji="1" lang="en-US" altLang="ja-JP" sz="2400" b="1" u="sng" dirty="0" smtClean="0">
              <a:solidFill>
                <a:schemeClr val="bg2">
                  <a:lumMod val="25000"/>
                </a:schemeClr>
              </a:solidFill>
              <a:latin typeface="+mn-ea"/>
            </a:endParaRPr>
          </a:p>
          <a:p>
            <a:r>
              <a:rPr kumimoji="1" lang="en-US" altLang="ja-JP" sz="2400" b="1" dirty="0">
                <a:solidFill>
                  <a:schemeClr val="bg2">
                    <a:lumMod val="25000"/>
                  </a:schemeClr>
                </a:solidFill>
                <a:latin typeface="+mn-ea"/>
              </a:rPr>
              <a:t>	</a:t>
            </a:r>
            <a:r>
              <a:rPr kumimoji="1" lang="en-US" altLang="ja-JP" sz="2400" b="1" dirty="0" smtClean="0">
                <a:solidFill>
                  <a:schemeClr val="bg2">
                    <a:lumMod val="25000"/>
                  </a:schemeClr>
                </a:solidFill>
                <a:latin typeface="+mn-ea"/>
              </a:rPr>
              <a:t>		</a:t>
            </a:r>
            <a:r>
              <a:rPr kumimoji="1" lang="ja-JP" altLang="en-US" sz="2400" b="1" dirty="0" smtClean="0">
                <a:solidFill>
                  <a:schemeClr val="bg2">
                    <a:lumMod val="25000"/>
                  </a:schemeClr>
                </a:solidFill>
                <a:latin typeface="+mn-ea"/>
              </a:rPr>
              <a:t>釣銭金庫貸出有り</a:t>
            </a:r>
            <a:endParaRPr kumimoji="1" lang="en-US" altLang="ja-JP" sz="2400" b="1" dirty="0" smtClean="0">
              <a:solidFill>
                <a:schemeClr val="bg2">
                  <a:lumMod val="25000"/>
                </a:schemeClr>
              </a:solidFill>
              <a:latin typeface="+mn-ea"/>
            </a:endParaRPr>
          </a:p>
          <a:p>
            <a:r>
              <a:rPr kumimoji="1" lang="en-US" altLang="ja-JP" sz="2400" b="1" dirty="0">
                <a:solidFill>
                  <a:schemeClr val="bg2">
                    <a:lumMod val="25000"/>
                  </a:schemeClr>
                </a:solidFill>
                <a:latin typeface="+mn-ea"/>
              </a:rPr>
              <a:t>	</a:t>
            </a:r>
            <a:r>
              <a:rPr kumimoji="1" lang="en-US" altLang="ja-JP" sz="2400" b="1" dirty="0" smtClean="0">
                <a:solidFill>
                  <a:schemeClr val="bg2">
                    <a:lumMod val="25000"/>
                  </a:schemeClr>
                </a:solidFill>
                <a:latin typeface="+mn-ea"/>
              </a:rPr>
              <a:t>		</a:t>
            </a:r>
            <a:r>
              <a:rPr kumimoji="1" lang="ja-JP" altLang="en-US" sz="2400" b="1" dirty="0" smtClean="0">
                <a:solidFill>
                  <a:schemeClr val="bg2">
                    <a:lumMod val="25000"/>
                  </a:schemeClr>
                </a:solidFill>
                <a:latin typeface="+mn-ea"/>
              </a:rPr>
              <a:t>両替機貸出有り</a:t>
            </a:r>
            <a:r>
              <a:rPr kumimoji="1" lang="en-US" altLang="ja-JP" sz="2400" b="1" dirty="0" smtClean="0">
                <a:solidFill>
                  <a:schemeClr val="bg2">
                    <a:lumMod val="25000"/>
                  </a:schemeClr>
                </a:solidFill>
                <a:latin typeface="+mn-ea"/>
              </a:rPr>
              <a:t>	</a:t>
            </a:r>
          </a:p>
        </p:txBody>
      </p:sp>
      <p:sp>
        <p:nvSpPr>
          <p:cNvPr id="3" name="正方形/長方形 2"/>
          <p:cNvSpPr/>
          <p:nvPr/>
        </p:nvSpPr>
        <p:spPr>
          <a:xfrm>
            <a:off x="2323388" y="1334218"/>
            <a:ext cx="247294" cy="247294"/>
          </a:xfrm>
          <a:prstGeom prst="rect">
            <a:avLst/>
          </a:prstGeom>
          <a:noFill/>
          <a:ln w="571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323388" y="2084717"/>
            <a:ext cx="247294" cy="247294"/>
          </a:xfrm>
          <a:prstGeom prst="rect">
            <a:avLst/>
          </a:prstGeom>
          <a:noFill/>
          <a:ln w="571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323388" y="2835216"/>
            <a:ext cx="247294" cy="247294"/>
          </a:xfrm>
          <a:prstGeom prst="rect">
            <a:avLst/>
          </a:prstGeom>
          <a:noFill/>
          <a:ln w="571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23388" y="3574213"/>
            <a:ext cx="247294" cy="247294"/>
          </a:xfrm>
          <a:prstGeom prst="rect">
            <a:avLst/>
          </a:prstGeom>
          <a:noFill/>
          <a:ln w="571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9645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5F8D781-AF21-E948-A3C4-305E6203E8E3}"/>
              </a:ext>
            </a:extLst>
          </p:cNvPr>
          <p:cNvSpPr/>
          <p:nvPr/>
        </p:nvSpPr>
        <p:spPr>
          <a:xfrm>
            <a:off x="0" y="375550"/>
            <a:ext cx="2811780" cy="709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5376B0FF-DEEF-0046-BAD1-462A49A4457D}"/>
              </a:ext>
            </a:extLst>
          </p:cNvPr>
          <p:cNvSpPr txBox="1"/>
          <p:nvPr/>
        </p:nvSpPr>
        <p:spPr>
          <a:xfrm>
            <a:off x="1857673" y="103990"/>
            <a:ext cx="954107" cy="276999"/>
          </a:xfrm>
          <a:prstGeom prst="rect">
            <a:avLst/>
          </a:prstGeom>
          <a:noFill/>
        </p:spPr>
        <p:txBody>
          <a:bodyPr wrap="none" rtlCol="0" anchor="ctr">
            <a:spAutoFit/>
          </a:bodyPr>
          <a:lstStyle/>
          <a:p>
            <a:pPr algn="r"/>
            <a:r>
              <a:rPr kumimoji="1" lang="ja-JP" altLang="en-US" sz="1200" b="1" spc="300">
                <a:solidFill>
                  <a:schemeClr val="tx1">
                    <a:lumMod val="75000"/>
                    <a:lumOff val="25000"/>
                  </a:schemeClr>
                </a:solidFill>
                <a:latin typeface="Yu Gothic" panose="020B0400000000000000" pitchFamily="34" charset="-128"/>
                <a:ea typeface="Yu Gothic" panose="020B0400000000000000" pitchFamily="34" charset="-128"/>
              </a:rPr>
              <a:t>会社概要</a:t>
            </a:r>
          </a:p>
        </p:txBody>
      </p:sp>
      <p:pic>
        <p:nvPicPr>
          <p:cNvPr id="7" name="Picture 4" descr="株式会社 相鉄ビルマネジメント">
            <a:extLst>
              <a:ext uri="{FF2B5EF4-FFF2-40B4-BE49-F238E27FC236}">
                <a16:creationId xmlns:a16="http://schemas.microsoft.com/office/drawing/2014/main" id="{2279FB72-E1D6-124D-ADB2-0F6FD3C8A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70" y="1086687"/>
            <a:ext cx="2468582" cy="4963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表 12">
            <a:extLst>
              <a:ext uri="{FF2B5EF4-FFF2-40B4-BE49-F238E27FC236}">
                <a16:creationId xmlns:a16="http://schemas.microsoft.com/office/drawing/2014/main" id="{8349C11E-D130-FF4F-B360-BD557D1866EC}"/>
              </a:ext>
            </a:extLst>
          </p:cNvPr>
          <p:cNvGraphicFramePr>
            <a:graphicFrameLocks noGrp="1"/>
          </p:cNvGraphicFramePr>
          <p:nvPr>
            <p:extLst>
              <p:ext uri="{D42A27DB-BD31-4B8C-83A1-F6EECF244321}">
                <p14:modId xmlns:p14="http://schemas.microsoft.com/office/powerpoint/2010/main" val="161899436"/>
              </p:ext>
            </p:extLst>
          </p:nvPr>
        </p:nvGraphicFramePr>
        <p:xfrm>
          <a:off x="499070" y="2223217"/>
          <a:ext cx="5836048" cy="3401952"/>
        </p:xfrm>
        <a:graphic>
          <a:graphicData uri="http://schemas.openxmlformats.org/drawingml/2006/table">
            <a:tbl>
              <a:tblPr firstRow="1" bandRow="1">
                <a:tableStyleId>{5C22544A-7EE6-4342-B048-85BDC9FD1C3A}</a:tableStyleId>
              </a:tblPr>
              <a:tblGrid>
                <a:gridCol w="1003159">
                  <a:extLst>
                    <a:ext uri="{9D8B030D-6E8A-4147-A177-3AD203B41FA5}">
                      <a16:colId xmlns:a16="http://schemas.microsoft.com/office/drawing/2014/main" val="2311857556"/>
                    </a:ext>
                  </a:extLst>
                </a:gridCol>
                <a:gridCol w="4832889">
                  <a:extLst>
                    <a:ext uri="{9D8B030D-6E8A-4147-A177-3AD203B41FA5}">
                      <a16:colId xmlns:a16="http://schemas.microsoft.com/office/drawing/2014/main" val="2801379558"/>
                    </a:ext>
                  </a:extLst>
                </a:gridCol>
              </a:tblGrid>
              <a:tr h="566992">
                <a:tc>
                  <a:txBody>
                    <a:bodyPr/>
                    <a:lstStyle/>
                    <a:p>
                      <a:pPr algn="dist"/>
                      <a:r>
                        <a:rPr kumimoji="1" lang="ja-JP" altLang="en-US" sz="800" b="1" i="0" dirty="0">
                          <a:solidFill>
                            <a:schemeClr val="tx1">
                              <a:lumMod val="75000"/>
                              <a:lumOff val="25000"/>
                            </a:schemeClr>
                          </a:solidFill>
                          <a:latin typeface="+mn-ea"/>
                          <a:ea typeface="+mn-ea"/>
                        </a:rPr>
                        <a:t>運営会社</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800" b="1" i="0">
                          <a:solidFill>
                            <a:schemeClr val="tx1">
                              <a:lumMod val="75000"/>
                              <a:lumOff val="25000"/>
                            </a:schemeClr>
                          </a:solidFill>
                          <a:latin typeface="+mn-ea"/>
                          <a:ea typeface="+mn-ea"/>
                        </a:rPr>
                        <a:t>　株式</a:t>
                      </a:r>
                      <a:r>
                        <a:rPr kumimoji="1" lang="ja-JP" altLang="en-US" sz="800" b="1" i="0" dirty="0">
                          <a:solidFill>
                            <a:schemeClr val="tx1">
                              <a:lumMod val="75000"/>
                              <a:lumOff val="25000"/>
                            </a:schemeClr>
                          </a:solidFill>
                          <a:latin typeface="+mn-ea"/>
                          <a:ea typeface="+mn-ea"/>
                        </a:rPr>
                        <a:t>会社相鉄ビルマネジメント</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81384149"/>
                  </a:ext>
                </a:extLst>
              </a:tr>
              <a:tr h="566992">
                <a:tc>
                  <a:txBody>
                    <a:bodyPr/>
                    <a:lstStyle/>
                    <a:p>
                      <a:pPr algn="dist"/>
                      <a:r>
                        <a:rPr kumimoji="1" lang="ja-JP" altLang="en-US" sz="800" b="1" i="0" dirty="0">
                          <a:solidFill>
                            <a:schemeClr val="tx1">
                              <a:lumMod val="75000"/>
                              <a:lumOff val="25000"/>
                            </a:schemeClr>
                          </a:solidFill>
                          <a:latin typeface="+mn-ea"/>
                          <a:ea typeface="+mn-ea"/>
                        </a:rPr>
                        <a:t>設立</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800" b="1" i="0">
                          <a:solidFill>
                            <a:schemeClr val="tx1">
                              <a:lumMod val="75000"/>
                              <a:lumOff val="25000"/>
                            </a:schemeClr>
                          </a:solidFill>
                          <a:latin typeface="+mn-ea"/>
                          <a:ea typeface="+mn-ea"/>
                        </a:rPr>
                        <a:t>　１９９９年</a:t>
                      </a:r>
                      <a:r>
                        <a:rPr kumimoji="1" lang="ja-JP" altLang="en-US" sz="800" b="1" i="0" dirty="0">
                          <a:solidFill>
                            <a:schemeClr val="tx1">
                              <a:lumMod val="75000"/>
                              <a:lumOff val="25000"/>
                            </a:schemeClr>
                          </a:solidFill>
                          <a:latin typeface="+mn-ea"/>
                          <a:ea typeface="+mn-ea"/>
                        </a:rPr>
                        <a:t>５月１２日</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73719116"/>
                  </a:ext>
                </a:extLst>
              </a:tr>
              <a:tr h="566992">
                <a:tc>
                  <a:txBody>
                    <a:bodyPr/>
                    <a:lstStyle/>
                    <a:p>
                      <a:pPr algn="dist"/>
                      <a:r>
                        <a:rPr kumimoji="1" lang="ja-JP" altLang="en-US" sz="800" b="1" i="0" dirty="0">
                          <a:solidFill>
                            <a:schemeClr val="tx1">
                              <a:lumMod val="75000"/>
                              <a:lumOff val="25000"/>
                            </a:schemeClr>
                          </a:solidFill>
                          <a:latin typeface="+mn-ea"/>
                          <a:ea typeface="+mn-ea"/>
                        </a:rPr>
                        <a:t>本社所在地</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800" b="1" i="0">
                          <a:solidFill>
                            <a:schemeClr val="tx1">
                              <a:lumMod val="75000"/>
                              <a:lumOff val="25000"/>
                            </a:schemeClr>
                          </a:solidFill>
                          <a:latin typeface="+mn-ea"/>
                          <a:ea typeface="+mn-ea"/>
                        </a:rPr>
                        <a:t>　〒</a:t>
                      </a:r>
                      <a:r>
                        <a:rPr kumimoji="1" lang="en-US" altLang="ja-JP" sz="800" b="1" i="0" dirty="0">
                          <a:solidFill>
                            <a:schemeClr val="tx1">
                              <a:lumMod val="75000"/>
                              <a:lumOff val="25000"/>
                            </a:schemeClr>
                          </a:solidFill>
                          <a:latin typeface="+mn-ea"/>
                          <a:ea typeface="+mn-ea"/>
                        </a:rPr>
                        <a:t>220-0005</a:t>
                      </a:r>
                      <a:r>
                        <a:rPr kumimoji="1" lang="ja-JP" altLang="en-US" sz="800" b="1" i="0" dirty="0">
                          <a:solidFill>
                            <a:schemeClr val="tx1">
                              <a:lumMod val="75000"/>
                              <a:lumOff val="25000"/>
                            </a:schemeClr>
                          </a:solidFill>
                          <a:latin typeface="+mn-ea"/>
                          <a:ea typeface="+mn-ea"/>
                        </a:rPr>
                        <a:t>　神奈川県横浜市西区</a:t>
                      </a:r>
                      <a:r>
                        <a:rPr kumimoji="1" lang="ja-JP" altLang="en-US" sz="800" b="1" i="0">
                          <a:solidFill>
                            <a:schemeClr val="tx1">
                              <a:lumMod val="75000"/>
                              <a:lumOff val="25000"/>
                            </a:schemeClr>
                          </a:solidFill>
                          <a:latin typeface="+mn-ea"/>
                          <a:ea typeface="+mn-ea"/>
                        </a:rPr>
                        <a:t>南幸</a:t>
                      </a:r>
                      <a:r>
                        <a:rPr kumimoji="1" lang="en-US" altLang="ja-JP" sz="800" b="1" i="0" dirty="0">
                          <a:solidFill>
                            <a:schemeClr val="tx1">
                              <a:lumMod val="75000"/>
                              <a:lumOff val="25000"/>
                            </a:schemeClr>
                          </a:solidFill>
                          <a:latin typeface="+mn-ea"/>
                          <a:ea typeface="+mn-ea"/>
                        </a:rPr>
                        <a:t>2-1-22 </a:t>
                      </a:r>
                      <a:r>
                        <a:rPr kumimoji="1" lang="ja-JP" altLang="en-US" sz="800" b="1" i="0">
                          <a:solidFill>
                            <a:schemeClr val="tx1">
                              <a:lumMod val="75000"/>
                              <a:lumOff val="25000"/>
                            </a:schemeClr>
                          </a:solidFill>
                          <a:latin typeface="+mn-ea"/>
                          <a:ea typeface="+mn-ea"/>
                        </a:rPr>
                        <a:t>相鉄ムービル</a:t>
                      </a:r>
                      <a:r>
                        <a:rPr kumimoji="1" lang="en-US" altLang="ja-JP" sz="800" b="1" i="0" dirty="0">
                          <a:solidFill>
                            <a:schemeClr val="tx1">
                              <a:lumMod val="75000"/>
                              <a:lumOff val="25000"/>
                            </a:schemeClr>
                          </a:solidFill>
                          <a:latin typeface="+mn-ea"/>
                          <a:ea typeface="+mn-ea"/>
                        </a:rPr>
                        <a:t> 6F</a:t>
                      </a:r>
                      <a:endParaRPr kumimoji="1" lang="ja-JP" altLang="en-US" sz="800" b="1" i="0" dirty="0">
                        <a:solidFill>
                          <a:schemeClr val="tx1">
                            <a:lumMod val="75000"/>
                            <a:lumOff val="25000"/>
                          </a:schemeClr>
                        </a:solidFill>
                        <a:latin typeface="+mn-ea"/>
                        <a:ea typeface="+mn-ea"/>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5010623"/>
                  </a:ext>
                </a:extLst>
              </a:tr>
              <a:tr h="566992">
                <a:tc>
                  <a:txBody>
                    <a:bodyPr/>
                    <a:lstStyle/>
                    <a:p>
                      <a:pPr algn="dist"/>
                      <a:r>
                        <a:rPr kumimoji="1" lang="en-US" altLang="ja-JP" sz="800" b="1" i="0" dirty="0">
                          <a:solidFill>
                            <a:schemeClr val="tx1">
                              <a:lumMod val="75000"/>
                              <a:lumOff val="25000"/>
                            </a:schemeClr>
                          </a:solidFill>
                          <a:latin typeface="+mn-ea"/>
                          <a:ea typeface="+mn-ea"/>
                        </a:rPr>
                        <a:t>TEL</a:t>
                      </a:r>
                      <a:r>
                        <a:rPr kumimoji="1" lang="ja-JP" altLang="en-US" sz="800" b="1" i="0" dirty="0">
                          <a:solidFill>
                            <a:schemeClr val="tx1">
                              <a:lumMod val="75000"/>
                              <a:lumOff val="25000"/>
                            </a:schemeClr>
                          </a:solidFill>
                          <a:latin typeface="+mn-ea"/>
                          <a:ea typeface="+mn-ea"/>
                        </a:rPr>
                        <a:t>／</a:t>
                      </a:r>
                      <a:r>
                        <a:rPr kumimoji="1" lang="en-US" altLang="ja-JP" sz="800" b="1" i="0" dirty="0">
                          <a:solidFill>
                            <a:schemeClr val="tx1">
                              <a:lumMod val="75000"/>
                              <a:lumOff val="25000"/>
                            </a:schemeClr>
                          </a:solidFill>
                          <a:latin typeface="+mn-ea"/>
                          <a:ea typeface="+mn-ea"/>
                        </a:rPr>
                        <a:t>FAX</a:t>
                      </a:r>
                      <a:endParaRPr kumimoji="1" lang="ja-JP" altLang="en-US" sz="800" b="1" i="0" dirty="0">
                        <a:solidFill>
                          <a:schemeClr val="tx1">
                            <a:lumMod val="75000"/>
                            <a:lumOff val="25000"/>
                          </a:schemeClr>
                        </a:solidFill>
                        <a:latin typeface="+mn-ea"/>
                        <a:ea typeface="+mn-ea"/>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800" b="1" i="0">
                          <a:solidFill>
                            <a:schemeClr val="tx1">
                              <a:lumMod val="75000"/>
                              <a:lumOff val="25000"/>
                            </a:schemeClr>
                          </a:solidFill>
                          <a:latin typeface="+mn-ea"/>
                          <a:ea typeface="+mn-ea"/>
                        </a:rPr>
                        <a:t>　</a:t>
                      </a:r>
                      <a:r>
                        <a:rPr kumimoji="1" lang="en-US" altLang="ja-JP" sz="800" b="1" i="0" dirty="0">
                          <a:solidFill>
                            <a:schemeClr val="tx1">
                              <a:lumMod val="75000"/>
                              <a:lumOff val="25000"/>
                            </a:schemeClr>
                          </a:solidFill>
                          <a:latin typeface="+mn-ea"/>
                          <a:ea typeface="+mn-ea"/>
                        </a:rPr>
                        <a:t>045-326-3032</a:t>
                      </a:r>
                      <a:r>
                        <a:rPr kumimoji="1" lang="ja-JP" altLang="en-US" sz="800" b="1" i="0">
                          <a:solidFill>
                            <a:schemeClr val="tx1">
                              <a:lumMod val="75000"/>
                              <a:lumOff val="25000"/>
                            </a:schemeClr>
                          </a:solidFill>
                          <a:latin typeface="+mn-ea"/>
                          <a:ea typeface="+mn-ea"/>
                        </a:rPr>
                        <a:t>　</a:t>
                      </a:r>
                      <a:r>
                        <a:rPr kumimoji="1" lang="en-US" altLang="ja-JP" sz="800" b="1" i="0" dirty="0">
                          <a:solidFill>
                            <a:schemeClr val="tx1">
                              <a:lumMod val="75000"/>
                              <a:lumOff val="25000"/>
                            </a:schemeClr>
                          </a:solidFill>
                          <a:latin typeface="+mn-ea"/>
                          <a:ea typeface="+mn-ea"/>
                        </a:rPr>
                        <a:t>/</a:t>
                      </a:r>
                      <a:r>
                        <a:rPr kumimoji="1" lang="ja-JP" altLang="en-US" sz="800" b="1" i="0" dirty="0">
                          <a:solidFill>
                            <a:schemeClr val="tx1">
                              <a:lumMod val="75000"/>
                              <a:lumOff val="25000"/>
                            </a:schemeClr>
                          </a:solidFill>
                          <a:latin typeface="+mn-ea"/>
                          <a:ea typeface="+mn-ea"/>
                        </a:rPr>
                        <a:t>　</a:t>
                      </a:r>
                      <a:r>
                        <a:rPr kumimoji="1" lang="en-US" altLang="ja-JP" sz="800" b="1" i="0" dirty="0">
                          <a:solidFill>
                            <a:schemeClr val="tx1">
                              <a:lumMod val="75000"/>
                              <a:lumOff val="25000"/>
                            </a:schemeClr>
                          </a:solidFill>
                          <a:latin typeface="+mn-ea"/>
                          <a:ea typeface="+mn-ea"/>
                        </a:rPr>
                        <a:t>045-326-3033</a:t>
                      </a:r>
                      <a:endParaRPr kumimoji="1" lang="ja-JP" altLang="en-US" sz="800" b="1" i="0" dirty="0">
                        <a:solidFill>
                          <a:schemeClr val="tx1">
                            <a:lumMod val="75000"/>
                            <a:lumOff val="25000"/>
                          </a:schemeClr>
                        </a:solidFill>
                        <a:latin typeface="+mn-ea"/>
                        <a:ea typeface="+mn-ea"/>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75014823"/>
                  </a:ext>
                </a:extLst>
              </a:tr>
              <a:tr h="566992">
                <a:tc>
                  <a:txBody>
                    <a:bodyPr/>
                    <a:lstStyle/>
                    <a:p>
                      <a:pPr algn="dist"/>
                      <a:r>
                        <a:rPr kumimoji="1" lang="ja-JP" altLang="en-US" sz="800" b="1" i="0" dirty="0">
                          <a:solidFill>
                            <a:schemeClr val="tx1">
                              <a:lumMod val="75000"/>
                              <a:lumOff val="25000"/>
                            </a:schemeClr>
                          </a:solidFill>
                          <a:latin typeface="+mn-ea"/>
                          <a:ea typeface="+mn-ea"/>
                        </a:rPr>
                        <a:t>資本金</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800" b="1" i="0">
                          <a:solidFill>
                            <a:schemeClr val="tx1">
                              <a:lumMod val="75000"/>
                              <a:lumOff val="25000"/>
                            </a:schemeClr>
                          </a:solidFill>
                          <a:latin typeface="+mn-ea"/>
                          <a:ea typeface="+mn-ea"/>
                        </a:rPr>
                        <a:t>　</a:t>
                      </a:r>
                      <a:r>
                        <a:rPr kumimoji="1" lang="en-US" altLang="ja-JP" sz="800" b="1" i="0" dirty="0">
                          <a:solidFill>
                            <a:schemeClr val="tx1">
                              <a:lumMod val="75000"/>
                              <a:lumOff val="25000"/>
                            </a:schemeClr>
                          </a:solidFill>
                          <a:latin typeface="+mn-ea"/>
                          <a:ea typeface="+mn-ea"/>
                        </a:rPr>
                        <a:t>4,000</a:t>
                      </a:r>
                      <a:r>
                        <a:rPr kumimoji="1" lang="ja-JP" altLang="en-US" sz="800" b="1" i="0" dirty="0">
                          <a:solidFill>
                            <a:schemeClr val="tx1">
                              <a:lumMod val="75000"/>
                              <a:lumOff val="25000"/>
                            </a:schemeClr>
                          </a:solidFill>
                          <a:latin typeface="+mn-ea"/>
                          <a:ea typeface="+mn-ea"/>
                        </a:rPr>
                        <a:t>万円</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92944672"/>
                  </a:ext>
                </a:extLst>
              </a:tr>
              <a:tr h="566992">
                <a:tc>
                  <a:txBody>
                    <a:bodyPr/>
                    <a:lstStyle/>
                    <a:p>
                      <a:pPr algn="dist"/>
                      <a:r>
                        <a:rPr kumimoji="1" lang="ja-JP" altLang="en-US" sz="800" b="1" i="0" dirty="0">
                          <a:solidFill>
                            <a:schemeClr val="tx1">
                              <a:lumMod val="75000"/>
                              <a:lumOff val="25000"/>
                            </a:schemeClr>
                          </a:solidFill>
                          <a:latin typeface="+mn-ea"/>
                          <a:ea typeface="+mn-ea"/>
                        </a:rPr>
                        <a:t>関連企業</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800" b="1" i="0">
                          <a:solidFill>
                            <a:schemeClr val="tx1">
                              <a:lumMod val="75000"/>
                              <a:lumOff val="25000"/>
                            </a:schemeClr>
                          </a:solidFill>
                          <a:latin typeface="+mn-ea"/>
                          <a:ea typeface="+mn-ea"/>
                        </a:rPr>
                        <a:t>　株式</a:t>
                      </a:r>
                      <a:r>
                        <a:rPr kumimoji="1" lang="ja-JP" altLang="en-US" sz="800" b="1" i="0" dirty="0">
                          <a:solidFill>
                            <a:schemeClr val="tx1">
                              <a:lumMod val="75000"/>
                              <a:lumOff val="25000"/>
                            </a:schemeClr>
                          </a:solidFill>
                          <a:latin typeface="+mn-ea"/>
                          <a:ea typeface="+mn-ea"/>
                        </a:rPr>
                        <a:t>会社相鉄アーバンクリエイツ</a:t>
                      </a:r>
                      <a:r>
                        <a:rPr kumimoji="1" lang="en-US" altLang="ja-JP" sz="800" b="1" i="0" dirty="0">
                          <a:solidFill>
                            <a:schemeClr val="tx1">
                              <a:lumMod val="75000"/>
                              <a:lumOff val="25000"/>
                            </a:schemeClr>
                          </a:solidFill>
                          <a:latin typeface="+mn-ea"/>
                          <a:ea typeface="+mn-ea"/>
                        </a:rPr>
                        <a:t>100</a:t>
                      </a:r>
                      <a:r>
                        <a:rPr kumimoji="1" lang="ja-JP" altLang="en-US" sz="800" b="1" i="0" dirty="0">
                          <a:solidFill>
                            <a:schemeClr val="tx1">
                              <a:lumMod val="75000"/>
                              <a:lumOff val="25000"/>
                            </a:schemeClr>
                          </a:solidFill>
                          <a:latin typeface="+mn-ea"/>
                          <a:ea typeface="+mn-ea"/>
                        </a:rPr>
                        <a:t>％出資</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8863400"/>
                  </a:ext>
                </a:extLst>
              </a:tr>
            </a:tbl>
          </a:graphicData>
        </a:graphic>
      </p:graphicFrame>
      <p:cxnSp>
        <p:nvCxnSpPr>
          <p:cNvPr id="14" name="直線コネクタ 13">
            <a:extLst>
              <a:ext uri="{FF2B5EF4-FFF2-40B4-BE49-F238E27FC236}">
                <a16:creationId xmlns:a16="http://schemas.microsoft.com/office/drawing/2014/main" id="{A301DD8F-8FF2-A843-B445-5B107980364E}"/>
              </a:ext>
            </a:extLst>
          </p:cNvPr>
          <p:cNvCxnSpPr/>
          <p:nvPr/>
        </p:nvCxnSpPr>
        <p:spPr>
          <a:xfrm>
            <a:off x="10151706" y="1036486"/>
            <a:ext cx="0" cy="2373463"/>
          </a:xfrm>
          <a:prstGeom prst="line">
            <a:avLst/>
          </a:prstGeom>
        </p:spPr>
        <p:style>
          <a:lnRef idx="1">
            <a:schemeClr val="dk1"/>
          </a:lnRef>
          <a:fillRef idx="0">
            <a:schemeClr val="dk1"/>
          </a:fillRef>
          <a:effectRef idx="0">
            <a:schemeClr val="dk1"/>
          </a:effectRef>
          <a:fontRef idx="minor">
            <a:schemeClr val="tx1"/>
          </a:fontRef>
        </p:style>
      </p:cxnSp>
      <p:cxnSp>
        <p:nvCxnSpPr>
          <p:cNvPr id="5" name="直線コネクタ 4">
            <a:extLst>
              <a:ext uri="{FF2B5EF4-FFF2-40B4-BE49-F238E27FC236}">
                <a16:creationId xmlns:a16="http://schemas.microsoft.com/office/drawing/2014/main" id="{C38B5483-8D5C-D749-8225-258305BAC14D}"/>
              </a:ext>
            </a:extLst>
          </p:cNvPr>
          <p:cNvCxnSpPr/>
          <p:nvPr/>
        </p:nvCxnSpPr>
        <p:spPr>
          <a:xfrm>
            <a:off x="1567543" y="2282482"/>
            <a:ext cx="0" cy="3328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a:extLst>
              <a:ext uri="{FF2B5EF4-FFF2-40B4-BE49-F238E27FC236}">
                <a16:creationId xmlns:a16="http://schemas.microsoft.com/office/drawing/2014/main" id="{FA4A8D5E-5163-184F-A570-738590D7FCEA}"/>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8430" b="7803"/>
          <a:stretch/>
        </p:blipFill>
        <p:spPr bwMode="auto">
          <a:xfrm>
            <a:off x="4712956" y="2601686"/>
            <a:ext cx="4944374" cy="302348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741E573F-60B4-D34A-9C49-9BC3B73223B0}"/>
              </a:ext>
            </a:extLst>
          </p:cNvPr>
          <p:cNvGrpSpPr/>
          <p:nvPr/>
        </p:nvGrpSpPr>
        <p:grpSpPr>
          <a:xfrm>
            <a:off x="5259438" y="2197103"/>
            <a:ext cx="3851409" cy="265676"/>
            <a:chOff x="1960061" y="5401433"/>
            <a:chExt cx="6202732" cy="427875"/>
          </a:xfrm>
        </p:grpSpPr>
        <p:pic>
          <p:nvPicPr>
            <p:cNvPr id="9" name="Picture 8">
              <a:extLst>
                <a:ext uri="{FF2B5EF4-FFF2-40B4-BE49-F238E27FC236}">
                  <a16:creationId xmlns:a16="http://schemas.microsoft.com/office/drawing/2014/main" id="{24C4209F-93BB-F146-A353-09F009C1CC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8" t="4807" r="3141" b="3868"/>
            <a:stretch/>
          </p:blipFill>
          <p:spPr bwMode="auto">
            <a:xfrm>
              <a:off x="1960061" y="5412912"/>
              <a:ext cx="1298034" cy="407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4C2FABB9-6C0C-0E47-BD64-77B0B19BB4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347" y="5401433"/>
              <a:ext cx="1253645" cy="406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20E34D41-88CF-3242-90BB-5863E5492E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4" t="5021" r="3371" b="28371"/>
            <a:stretch/>
          </p:blipFill>
          <p:spPr bwMode="auto">
            <a:xfrm>
              <a:off x="4622244" y="5412912"/>
              <a:ext cx="1790556" cy="4163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相鉄ライフ">
              <a:extLst>
                <a:ext uri="{FF2B5EF4-FFF2-40B4-BE49-F238E27FC236}">
                  <a16:creationId xmlns:a16="http://schemas.microsoft.com/office/drawing/2014/main" id="{5ED9AEB3-F7E0-694B-906F-C24901024E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8053" y="5401433"/>
              <a:ext cx="1694740" cy="406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54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F21ABBE-48CF-334E-B0EB-4F043D9C240F}"/>
              </a:ext>
            </a:extLst>
          </p:cNvPr>
          <p:cNvSpPr/>
          <p:nvPr/>
        </p:nvSpPr>
        <p:spPr>
          <a:xfrm>
            <a:off x="4953000" y="2427506"/>
            <a:ext cx="4953000" cy="32868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A2DF3ED-E112-4341-8EDB-1D6CAAD1F0E9}"/>
              </a:ext>
            </a:extLst>
          </p:cNvPr>
          <p:cNvSpPr/>
          <p:nvPr/>
        </p:nvSpPr>
        <p:spPr>
          <a:xfrm>
            <a:off x="0" y="375550"/>
            <a:ext cx="2811780" cy="709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01ECED0-6017-5640-B017-BDD42A7AE32D}"/>
              </a:ext>
            </a:extLst>
          </p:cNvPr>
          <p:cNvSpPr txBox="1"/>
          <p:nvPr/>
        </p:nvSpPr>
        <p:spPr>
          <a:xfrm>
            <a:off x="1857673" y="103990"/>
            <a:ext cx="954107" cy="276999"/>
          </a:xfrm>
          <a:prstGeom prst="rect">
            <a:avLst/>
          </a:prstGeom>
          <a:noFill/>
        </p:spPr>
        <p:txBody>
          <a:bodyPr wrap="none" rtlCol="0" anchor="ctr">
            <a:spAutoFit/>
          </a:bodyPr>
          <a:lstStyle/>
          <a:p>
            <a:pPr algn="r"/>
            <a:r>
              <a:rPr kumimoji="1" lang="ja-JP" altLang="en-US" sz="1200" b="1" spc="300" dirty="0">
                <a:solidFill>
                  <a:schemeClr val="tx1">
                    <a:lumMod val="75000"/>
                    <a:lumOff val="25000"/>
                  </a:schemeClr>
                </a:solidFill>
                <a:latin typeface="Yu Gothic" panose="020B0400000000000000" pitchFamily="34" charset="-128"/>
                <a:ea typeface="Yu Gothic" panose="020B0400000000000000" pitchFamily="34" charset="-128"/>
              </a:rPr>
              <a:t>施設概要</a:t>
            </a:r>
          </a:p>
        </p:txBody>
      </p:sp>
      <p:sp>
        <p:nvSpPr>
          <p:cNvPr id="14" name="正方形/長方形 13">
            <a:extLst>
              <a:ext uri="{FF2B5EF4-FFF2-40B4-BE49-F238E27FC236}">
                <a16:creationId xmlns:a16="http://schemas.microsoft.com/office/drawing/2014/main" id="{FB02D930-482F-B849-A77D-3E230B622523}"/>
              </a:ext>
            </a:extLst>
          </p:cNvPr>
          <p:cNvSpPr/>
          <p:nvPr/>
        </p:nvSpPr>
        <p:spPr>
          <a:xfrm>
            <a:off x="261483" y="1485132"/>
            <a:ext cx="4418105" cy="91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sz="1400" b="1">
              <a:solidFill>
                <a:schemeClr val="tx1"/>
              </a:solidFill>
              <a:latin typeface="TPMinStdN-CMdH" panose="02020500070000000000" pitchFamily="18" charset="-128"/>
              <a:ea typeface="TPMinStdN-CMdH" panose="02020500070000000000" pitchFamily="18" charset="-128"/>
            </a:endParaRPr>
          </a:p>
        </p:txBody>
      </p:sp>
      <p:sp>
        <p:nvSpPr>
          <p:cNvPr id="16" name="正方形/長方形 15">
            <a:extLst>
              <a:ext uri="{FF2B5EF4-FFF2-40B4-BE49-F238E27FC236}">
                <a16:creationId xmlns:a16="http://schemas.microsoft.com/office/drawing/2014/main" id="{0EAE3E2D-4C1C-E645-9268-6B0637E16D38}"/>
              </a:ext>
            </a:extLst>
          </p:cNvPr>
          <p:cNvSpPr/>
          <p:nvPr/>
        </p:nvSpPr>
        <p:spPr>
          <a:xfrm>
            <a:off x="-11929" y="1214628"/>
            <a:ext cx="4964930" cy="464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50" b="1" dirty="0">
                <a:solidFill>
                  <a:schemeClr val="tx1">
                    <a:lumMod val="75000"/>
                    <a:lumOff val="25000"/>
                  </a:schemeClr>
                </a:solidFill>
                <a:latin typeface="Yu Mincho Demibold" panose="02020400000000000000" pitchFamily="18" charset="-128"/>
                <a:ea typeface="Yu Mincho Demibold" panose="02020400000000000000" pitchFamily="18" charset="-128"/>
              </a:rPr>
              <a:t>単体売上高日本一（</a:t>
            </a:r>
            <a:r>
              <a:rPr kumimoji="1" lang="en-US" altLang="ja-JP" sz="1350" b="1" dirty="0">
                <a:solidFill>
                  <a:schemeClr val="tx1">
                    <a:lumMod val="75000"/>
                    <a:lumOff val="25000"/>
                  </a:schemeClr>
                </a:solidFill>
                <a:latin typeface="Yu Mincho Demibold" panose="02020400000000000000" pitchFamily="18" charset="-128"/>
                <a:ea typeface="Yu Mincho Demibold" panose="02020400000000000000" pitchFamily="18" charset="-128"/>
              </a:rPr>
              <a:t>2,000</a:t>
            </a:r>
            <a:r>
              <a:rPr kumimoji="1" lang="ja-JP" altLang="en-US" sz="1350" b="1" dirty="0">
                <a:solidFill>
                  <a:schemeClr val="tx1">
                    <a:lumMod val="75000"/>
                    <a:lumOff val="25000"/>
                  </a:schemeClr>
                </a:solidFill>
                <a:latin typeface="Yu Mincho Demibold" panose="02020400000000000000" pitchFamily="18" charset="-128"/>
                <a:ea typeface="Yu Mincho Demibold" panose="02020400000000000000" pitchFamily="18" charset="-128"/>
              </a:rPr>
              <a:t>億円）、国内有数の大型</a:t>
            </a:r>
            <a:r>
              <a:rPr kumimoji="1" lang="en-US" altLang="ja-JP" sz="1350" b="1" dirty="0">
                <a:solidFill>
                  <a:schemeClr val="tx1">
                    <a:lumMod val="75000"/>
                    <a:lumOff val="25000"/>
                  </a:schemeClr>
                </a:solidFill>
                <a:latin typeface="Yu Mincho Demibold" panose="02020400000000000000" pitchFamily="18" charset="-128"/>
                <a:ea typeface="Yu Mincho Demibold" panose="02020400000000000000" pitchFamily="18" charset="-128"/>
              </a:rPr>
              <a:t>SC</a:t>
            </a:r>
            <a:endParaRPr kumimoji="1" lang="ja-JP" altLang="en-US" sz="1350"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p:txBody>
      </p:sp>
      <p:sp>
        <p:nvSpPr>
          <p:cNvPr id="17" name="テキスト ボックス 16">
            <a:extLst>
              <a:ext uri="{FF2B5EF4-FFF2-40B4-BE49-F238E27FC236}">
                <a16:creationId xmlns:a16="http://schemas.microsoft.com/office/drawing/2014/main" id="{42E96621-9FD7-B043-8246-0DEBBBABF37D}"/>
              </a:ext>
            </a:extLst>
          </p:cNvPr>
          <p:cNvSpPr txBox="1"/>
          <p:nvPr/>
        </p:nvSpPr>
        <p:spPr>
          <a:xfrm>
            <a:off x="2213804" y="752963"/>
            <a:ext cx="537327" cy="461665"/>
          </a:xfrm>
          <a:prstGeom prst="rect">
            <a:avLst/>
          </a:prstGeom>
          <a:noFill/>
        </p:spPr>
        <p:txBody>
          <a:bodyPr wrap="none" rtlCol="0" anchor="b">
            <a:spAutoFit/>
          </a:bodyPr>
          <a:lstStyle/>
          <a:p>
            <a:pPr algn="ctr"/>
            <a:r>
              <a:rPr kumimoji="1" lang="en-US" altLang="ja-JP" sz="2400" b="1" dirty="0">
                <a:solidFill>
                  <a:schemeClr val="tx1">
                    <a:lumMod val="75000"/>
                    <a:lumOff val="25000"/>
                  </a:schemeClr>
                </a:solidFill>
                <a:latin typeface="+mn-ea"/>
              </a:rPr>
              <a:t>01</a:t>
            </a:r>
            <a:endParaRPr kumimoji="1" lang="ja-JP" altLang="en-US" sz="2400" b="1">
              <a:solidFill>
                <a:schemeClr val="tx1">
                  <a:lumMod val="75000"/>
                  <a:lumOff val="25000"/>
                </a:schemeClr>
              </a:solidFill>
              <a:latin typeface="+mn-ea"/>
            </a:endParaRPr>
          </a:p>
        </p:txBody>
      </p:sp>
      <p:sp>
        <p:nvSpPr>
          <p:cNvPr id="18" name="テキスト ボックス 17">
            <a:extLst>
              <a:ext uri="{FF2B5EF4-FFF2-40B4-BE49-F238E27FC236}">
                <a16:creationId xmlns:a16="http://schemas.microsoft.com/office/drawing/2014/main" id="{DC01433B-6DED-3E45-8E4D-DE749140F545}"/>
              </a:ext>
            </a:extLst>
          </p:cNvPr>
          <p:cNvSpPr txBox="1"/>
          <p:nvPr/>
        </p:nvSpPr>
        <p:spPr>
          <a:xfrm>
            <a:off x="7178734" y="752963"/>
            <a:ext cx="537327" cy="461665"/>
          </a:xfrm>
          <a:prstGeom prst="rect">
            <a:avLst/>
          </a:prstGeom>
          <a:noFill/>
        </p:spPr>
        <p:txBody>
          <a:bodyPr wrap="none" rtlCol="0" anchor="b">
            <a:spAutoFit/>
          </a:bodyPr>
          <a:lstStyle/>
          <a:p>
            <a:pPr algn="ctr"/>
            <a:r>
              <a:rPr kumimoji="1" lang="en-US" altLang="ja-JP" sz="2400" b="1" dirty="0">
                <a:solidFill>
                  <a:schemeClr val="tx1">
                    <a:lumMod val="75000"/>
                    <a:lumOff val="25000"/>
                  </a:schemeClr>
                </a:solidFill>
                <a:latin typeface="+mn-ea"/>
              </a:rPr>
              <a:t>02</a:t>
            </a:r>
            <a:endParaRPr kumimoji="1" lang="ja-JP" altLang="en-US" sz="2400" b="1">
              <a:solidFill>
                <a:schemeClr val="tx1">
                  <a:lumMod val="75000"/>
                  <a:lumOff val="25000"/>
                </a:schemeClr>
              </a:solidFill>
              <a:latin typeface="+mn-ea"/>
            </a:endParaRPr>
          </a:p>
        </p:txBody>
      </p:sp>
      <p:sp>
        <p:nvSpPr>
          <p:cNvPr id="19" name="正方形/長方形 18">
            <a:extLst>
              <a:ext uri="{FF2B5EF4-FFF2-40B4-BE49-F238E27FC236}">
                <a16:creationId xmlns:a16="http://schemas.microsoft.com/office/drawing/2014/main" id="{CDCC7B24-D387-DC43-A627-28BD7376B2B8}"/>
              </a:ext>
            </a:extLst>
          </p:cNvPr>
          <p:cNvSpPr/>
          <p:nvPr/>
        </p:nvSpPr>
        <p:spPr>
          <a:xfrm>
            <a:off x="261483" y="1678967"/>
            <a:ext cx="4418105" cy="620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専門店</a:t>
            </a:r>
            <a:r>
              <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rPr>
              <a:t>600</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億円・高島屋</a:t>
            </a:r>
            <a:r>
              <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rPr>
              <a:t>1,400</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億円と</a:t>
            </a:r>
            <a:r>
              <a:rPr kumimoji="1" lang="ja-JP" altLang="en-US" sz="800" b="1" dirty="0">
                <a:solidFill>
                  <a:schemeClr val="tx1">
                    <a:lumMod val="75000"/>
                    <a:lumOff val="25000"/>
                  </a:schemeClr>
                </a:solidFill>
                <a:latin typeface="Yu Gothic Medium" panose="020B0400000000000000" pitchFamily="34" charset="-128"/>
                <a:ea typeface="Yu Gothic Medium" panose="020B0400000000000000" pitchFamily="34" charset="-128"/>
              </a:rPr>
              <a:t>単一ビルとしては国内最大の売上高</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を誇るジョイナス。その知名度の高さと厚い顧客支持はコロナ禍でも変わることなく安定した売上を維持します。地上階は感度の高いファッションフロア、地下階はスイーツ</a:t>
            </a:r>
            <a:r>
              <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rPr>
              <a:t>&amp;</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フード、レストラン</a:t>
            </a:r>
            <a:r>
              <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rPr>
              <a:t>&amp;</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カフェ、ライフスタイルグッズ、ファッション、ビューティ</a:t>
            </a:r>
            <a:r>
              <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rPr>
              <a:t>&amp;</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サービス等の幅広い業種フロアとすることですべての客層へワンストップのショッピング機能を提供し続けております。</a:t>
            </a:r>
          </a:p>
        </p:txBody>
      </p:sp>
      <p:sp>
        <p:nvSpPr>
          <p:cNvPr id="28" name="正方形/長方形 27">
            <a:extLst>
              <a:ext uri="{FF2B5EF4-FFF2-40B4-BE49-F238E27FC236}">
                <a16:creationId xmlns:a16="http://schemas.microsoft.com/office/drawing/2014/main" id="{593B926B-A1A4-3743-9E50-B97AF0640751}"/>
              </a:ext>
            </a:extLst>
          </p:cNvPr>
          <p:cNvSpPr/>
          <p:nvPr/>
        </p:nvSpPr>
        <p:spPr>
          <a:xfrm>
            <a:off x="5104660" y="1485133"/>
            <a:ext cx="4687410" cy="918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sz="1400" b="1">
              <a:solidFill>
                <a:schemeClr val="tx1"/>
              </a:solidFill>
              <a:latin typeface="TPMinStdN-CMdH" panose="02020500070000000000" pitchFamily="18" charset="-128"/>
              <a:ea typeface="TPMinStdN-CMdH" panose="02020500070000000000" pitchFamily="18" charset="-128"/>
            </a:endParaRPr>
          </a:p>
        </p:txBody>
      </p:sp>
      <p:sp>
        <p:nvSpPr>
          <p:cNvPr id="29" name="正方形/長方形 28">
            <a:extLst>
              <a:ext uri="{FF2B5EF4-FFF2-40B4-BE49-F238E27FC236}">
                <a16:creationId xmlns:a16="http://schemas.microsoft.com/office/drawing/2014/main" id="{0F83417F-7D09-124A-A080-D3C70D3A9DAA}"/>
              </a:ext>
            </a:extLst>
          </p:cNvPr>
          <p:cNvSpPr/>
          <p:nvPr/>
        </p:nvSpPr>
        <p:spPr>
          <a:xfrm>
            <a:off x="4953000" y="1214628"/>
            <a:ext cx="4953000" cy="464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50" b="1" dirty="0">
                <a:solidFill>
                  <a:schemeClr val="tx1">
                    <a:lumMod val="75000"/>
                    <a:lumOff val="25000"/>
                  </a:schemeClr>
                </a:solidFill>
                <a:latin typeface="Yu Mincho Demibold" panose="02020400000000000000" pitchFamily="18" charset="-128"/>
                <a:ea typeface="Yu Mincho Demibold" panose="02020400000000000000" pitchFamily="18" charset="-128"/>
              </a:rPr>
              <a:t>10km250</a:t>
            </a:r>
            <a:r>
              <a:rPr kumimoji="1" lang="ja-JP" altLang="en-US" sz="1350" b="1" dirty="0">
                <a:solidFill>
                  <a:schemeClr val="tx1">
                    <a:lumMod val="75000"/>
                    <a:lumOff val="25000"/>
                  </a:schemeClr>
                </a:solidFill>
                <a:latin typeface="Yu Mincho Demibold" panose="02020400000000000000" pitchFamily="18" charset="-128"/>
                <a:ea typeface="Yu Mincho Demibold" panose="02020400000000000000" pitchFamily="18" charset="-128"/>
              </a:rPr>
              <a:t>万人・来館</a:t>
            </a:r>
            <a:r>
              <a:rPr kumimoji="1" lang="en-US" altLang="ja-JP" sz="1350" b="1" dirty="0">
                <a:solidFill>
                  <a:schemeClr val="tx1">
                    <a:lumMod val="75000"/>
                    <a:lumOff val="25000"/>
                  </a:schemeClr>
                </a:solidFill>
                <a:latin typeface="Yu Mincho Demibold" panose="02020400000000000000" pitchFamily="18" charset="-128"/>
                <a:ea typeface="Yu Mincho Demibold" panose="02020400000000000000" pitchFamily="18" charset="-128"/>
              </a:rPr>
              <a:t>25</a:t>
            </a:r>
            <a:r>
              <a:rPr kumimoji="1" lang="ja-JP" altLang="en-US" sz="1350" b="1" dirty="0">
                <a:solidFill>
                  <a:schemeClr val="tx1">
                    <a:lumMod val="75000"/>
                    <a:lumOff val="25000"/>
                  </a:schemeClr>
                </a:solidFill>
                <a:latin typeface="Yu Mincho Demibold" panose="02020400000000000000" pitchFamily="18" charset="-128"/>
                <a:ea typeface="Yu Mincho Demibold" panose="02020400000000000000" pitchFamily="18" charset="-128"/>
              </a:rPr>
              <a:t>万人</a:t>
            </a:r>
            <a:r>
              <a:rPr kumimoji="1" lang="en-US" altLang="ja-JP" sz="1350" b="1" dirty="0">
                <a:solidFill>
                  <a:schemeClr val="tx1">
                    <a:lumMod val="75000"/>
                    <a:lumOff val="25000"/>
                  </a:schemeClr>
                </a:solidFill>
                <a:latin typeface="Yu Mincho Demibold" panose="02020400000000000000" pitchFamily="18" charset="-128"/>
                <a:ea typeface="Yu Mincho Demibold" panose="02020400000000000000" pitchFamily="18" charset="-128"/>
              </a:rPr>
              <a:t>/</a:t>
            </a:r>
            <a:r>
              <a:rPr kumimoji="1" lang="ja-JP" altLang="en-US" sz="1350" b="1" dirty="0">
                <a:solidFill>
                  <a:schemeClr val="tx1">
                    <a:lumMod val="75000"/>
                    <a:lumOff val="25000"/>
                  </a:schemeClr>
                </a:solidFill>
                <a:latin typeface="Yu Mincho Demibold" panose="02020400000000000000" pitchFamily="18" charset="-128"/>
                <a:ea typeface="Yu Mincho Demibold" panose="02020400000000000000" pitchFamily="18" charset="-128"/>
              </a:rPr>
              <a:t>日、足元に強い日常利用者を保有</a:t>
            </a:r>
            <a:endParaRPr kumimoji="1" lang="en-US" altLang="ja-JP" sz="1350"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p:txBody>
      </p:sp>
      <p:sp>
        <p:nvSpPr>
          <p:cNvPr id="30" name="正方形/長方形 29">
            <a:extLst>
              <a:ext uri="{FF2B5EF4-FFF2-40B4-BE49-F238E27FC236}">
                <a16:creationId xmlns:a16="http://schemas.microsoft.com/office/drawing/2014/main" id="{807B6FA1-CC4D-A945-AA47-960570B9843F}"/>
              </a:ext>
            </a:extLst>
          </p:cNvPr>
          <p:cNvSpPr/>
          <p:nvPr/>
        </p:nvSpPr>
        <p:spPr>
          <a:xfrm>
            <a:off x="5214482" y="1678967"/>
            <a:ext cx="4418105" cy="620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世界有数のターミナルである横浜駅直結、相鉄グループのフラッグシップとして日々多くのお客様にご利用いただいております。複数フロアからの入館はもちろん、１・２</a:t>
            </a:r>
            <a:r>
              <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rPr>
              <a:t>F</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が相鉄線の</a:t>
            </a:r>
            <a:endPar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endParaRPr>
          </a:p>
          <a:p>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改札と直結し、</a:t>
            </a:r>
            <a:r>
              <a:rPr kumimoji="1" lang="en-US" altLang="ja-JP" sz="800" dirty="0">
                <a:solidFill>
                  <a:schemeClr val="tx1">
                    <a:lumMod val="75000"/>
                    <a:lumOff val="25000"/>
                  </a:schemeClr>
                </a:solidFill>
                <a:latin typeface="Yu Gothic Medium" panose="020B0400000000000000" pitchFamily="34" charset="-128"/>
                <a:ea typeface="Yu Gothic Medium" panose="020B0400000000000000" pitchFamily="34" charset="-128"/>
              </a:rPr>
              <a:t>JR</a:t>
            </a:r>
            <a:r>
              <a:rPr kumimoji="1" lang="ja-JP" altLang="en-US" sz="800" dirty="0">
                <a:solidFill>
                  <a:schemeClr val="tx1">
                    <a:lumMod val="75000"/>
                    <a:lumOff val="25000"/>
                  </a:schemeClr>
                </a:solidFill>
                <a:latin typeface="Yu Gothic Medium" panose="020B0400000000000000" pitchFamily="34" charset="-128"/>
                <a:ea typeface="Yu Gothic Medium" panose="020B0400000000000000" pitchFamily="34" charset="-128"/>
              </a:rPr>
              <a:t>タワーが完成したことでビル内の回遊も格段に向上。都心との相互直通運転などプラス要素が結実し、今後も鶴屋町開発などさらなる広がりを見せます。一番の強みは足元商圏。横浜駅を最寄とするお客様の多さが毎日の売上を下支えしています。</a:t>
            </a:r>
          </a:p>
        </p:txBody>
      </p:sp>
      <p:pic>
        <p:nvPicPr>
          <p:cNvPr id="2" name="図 1">
            <a:extLst>
              <a:ext uri="{FF2B5EF4-FFF2-40B4-BE49-F238E27FC236}">
                <a16:creationId xmlns:a16="http://schemas.microsoft.com/office/drawing/2014/main" id="{ED32F36C-595D-40FF-9C00-2CFC75AA1177}"/>
              </a:ext>
            </a:extLst>
          </p:cNvPr>
          <p:cNvPicPr>
            <a:picLocks noChangeAspect="1"/>
          </p:cNvPicPr>
          <p:nvPr/>
        </p:nvPicPr>
        <p:blipFill>
          <a:blip r:embed="rId2"/>
          <a:stretch>
            <a:fillRect/>
          </a:stretch>
        </p:blipFill>
        <p:spPr>
          <a:xfrm>
            <a:off x="8675028" y="276230"/>
            <a:ext cx="947944" cy="430883"/>
          </a:xfrm>
          <a:prstGeom prst="rect">
            <a:avLst/>
          </a:prstGeom>
        </p:spPr>
      </p:pic>
      <p:graphicFrame>
        <p:nvGraphicFramePr>
          <p:cNvPr id="32" name="表 31">
            <a:extLst>
              <a:ext uri="{FF2B5EF4-FFF2-40B4-BE49-F238E27FC236}">
                <a16:creationId xmlns:a16="http://schemas.microsoft.com/office/drawing/2014/main" id="{1F3EEBAA-AF6F-7740-8101-1C3A55E5E35C}"/>
              </a:ext>
            </a:extLst>
          </p:cNvPr>
          <p:cNvGraphicFramePr>
            <a:graphicFrameLocks noGrp="1"/>
          </p:cNvGraphicFramePr>
          <p:nvPr>
            <p:extLst>
              <p:ext uri="{D42A27DB-BD31-4B8C-83A1-F6EECF244321}">
                <p14:modId xmlns:p14="http://schemas.microsoft.com/office/powerpoint/2010/main" val="1185794621"/>
              </p:ext>
            </p:extLst>
          </p:nvPr>
        </p:nvGraphicFramePr>
        <p:xfrm>
          <a:off x="5234472" y="2637976"/>
          <a:ext cx="4425850" cy="2865888"/>
        </p:xfrm>
        <a:graphic>
          <a:graphicData uri="http://schemas.openxmlformats.org/drawingml/2006/table">
            <a:tbl>
              <a:tblPr firstRow="1" bandRow="1">
                <a:tableStyleId>{5C22544A-7EE6-4342-B048-85BDC9FD1C3A}</a:tableStyleId>
              </a:tblPr>
              <a:tblGrid>
                <a:gridCol w="1110167">
                  <a:extLst>
                    <a:ext uri="{9D8B030D-6E8A-4147-A177-3AD203B41FA5}">
                      <a16:colId xmlns:a16="http://schemas.microsoft.com/office/drawing/2014/main" val="2311857556"/>
                    </a:ext>
                  </a:extLst>
                </a:gridCol>
                <a:gridCol w="3315683">
                  <a:extLst>
                    <a:ext uri="{9D8B030D-6E8A-4147-A177-3AD203B41FA5}">
                      <a16:colId xmlns:a16="http://schemas.microsoft.com/office/drawing/2014/main" val="2801379558"/>
                    </a:ext>
                  </a:extLst>
                </a:gridCol>
              </a:tblGrid>
              <a:tr h="393828">
                <a:tc>
                  <a:txBody>
                    <a:bodyPr/>
                    <a:lstStyle/>
                    <a:p>
                      <a:pPr algn="dist"/>
                      <a:r>
                        <a:rPr kumimoji="1" lang="ja-JP" altLang="en-US" sz="900" b="0" i="0">
                          <a:solidFill>
                            <a:schemeClr val="bg1"/>
                          </a:solidFill>
                          <a:latin typeface="Yu Gothic Medium" panose="020B0400000000000000" pitchFamily="34" charset="-128"/>
                          <a:ea typeface="Yu Gothic Medium" panose="020B0400000000000000" pitchFamily="34" charset="-128"/>
                        </a:rPr>
                        <a:t>所在地</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900" b="0" i="0">
                          <a:solidFill>
                            <a:schemeClr val="bg1"/>
                          </a:solidFill>
                          <a:latin typeface="Yu Gothic Medium" panose="020B0400000000000000" pitchFamily="34" charset="-128"/>
                          <a:ea typeface="Yu Gothic Medium" panose="020B0400000000000000" pitchFamily="34" charset="-128"/>
                        </a:rPr>
                        <a:t>神奈川県横浜市西区南幸</a:t>
                      </a:r>
                      <a:r>
                        <a:rPr kumimoji="1" lang="en-US" altLang="ja-JP" sz="900" b="0" i="0" dirty="0">
                          <a:solidFill>
                            <a:schemeClr val="bg1"/>
                          </a:solidFill>
                          <a:latin typeface="Yu Gothic Medium" panose="020B0400000000000000" pitchFamily="34" charset="-128"/>
                          <a:ea typeface="Yu Gothic Medium" panose="020B0400000000000000" pitchFamily="34" charset="-128"/>
                        </a:rPr>
                        <a:t> 1-5-1</a:t>
                      </a:r>
                      <a:endParaRPr kumimoji="1" lang="ja-JP" altLang="en-US" sz="900" b="0" i="0" dirty="0">
                        <a:solidFill>
                          <a:schemeClr val="bg1"/>
                        </a:solidFill>
                        <a:latin typeface="Yu Gothic Medium" panose="020B0400000000000000" pitchFamily="34" charset="-128"/>
                        <a:ea typeface="Yu Gothic Medium" panose="020B0400000000000000" pitchFamily="34" charset="-128"/>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81384149"/>
                  </a:ext>
                </a:extLst>
              </a:tr>
              <a:tr h="393828">
                <a:tc>
                  <a:txBody>
                    <a:bodyPr/>
                    <a:lstStyle/>
                    <a:p>
                      <a:pPr algn="dist"/>
                      <a:r>
                        <a:rPr kumimoji="1" lang="ja-JP" altLang="en-US" sz="900" b="0" i="0">
                          <a:solidFill>
                            <a:schemeClr val="bg1"/>
                          </a:solidFill>
                          <a:latin typeface="Yu Gothic Medium" panose="020B0400000000000000" pitchFamily="34" charset="-128"/>
                          <a:ea typeface="Yu Gothic Medium" panose="020B0400000000000000" pitchFamily="34" charset="-128"/>
                        </a:rPr>
                        <a:t>開業日</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en-US" altLang="ja-JP" sz="900" b="0" i="0" dirty="0">
                          <a:solidFill>
                            <a:schemeClr val="bg1"/>
                          </a:solidFill>
                          <a:latin typeface="Yu Gothic Medium" panose="020B0400000000000000" pitchFamily="34" charset="-128"/>
                          <a:ea typeface="Yu Gothic Medium" panose="020B0400000000000000" pitchFamily="34" charset="-128"/>
                        </a:rPr>
                        <a:t>1973</a:t>
                      </a:r>
                      <a:r>
                        <a:rPr kumimoji="1" lang="ja-JP" altLang="en-US" sz="900" b="0" i="0">
                          <a:solidFill>
                            <a:schemeClr val="bg1"/>
                          </a:solidFill>
                          <a:latin typeface="Yu Gothic Medium" panose="020B0400000000000000" pitchFamily="34" charset="-128"/>
                          <a:ea typeface="Yu Gothic Medium" panose="020B0400000000000000" pitchFamily="34" charset="-128"/>
                        </a:rPr>
                        <a:t>年</a:t>
                      </a:r>
                      <a:r>
                        <a:rPr kumimoji="1" lang="en-US" altLang="ja-JP" sz="900" b="0" i="0" dirty="0">
                          <a:solidFill>
                            <a:schemeClr val="bg1"/>
                          </a:solidFill>
                          <a:latin typeface="Yu Gothic Medium" panose="020B0400000000000000" pitchFamily="34" charset="-128"/>
                          <a:ea typeface="Yu Gothic Medium" panose="020B0400000000000000" pitchFamily="34" charset="-128"/>
                        </a:rPr>
                        <a:t>11</a:t>
                      </a:r>
                      <a:r>
                        <a:rPr kumimoji="1" lang="ja-JP" altLang="en-US" sz="900" b="0" i="0">
                          <a:solidFill>
                            <a:schemeClr val="bg1"/>
                          </a:solidFill>
                          <a:latin typeface="Yu Gothic Medium" panose="020B0400000000000000" pitchFamily="34" charset="-128"/>
                          <a:ea typeface="Yu Gothic Medium" panose="020B0400000000000000" pitchFamily="34" charset="-128"/>
                        </a:rPr>
                        <a:t>月</a:t>
                      </a:r>
                      <a:r>
                        <a:rPr kumimoji="1" lang="en-US" altLang="ja-JP" sz="900" b="0" i="0" dirty="0">
                          <a:solidFill>
                            <a:schemeClr val="bg1"/>
                          </a:solidFill>
                          <a:latin typeface="Yu Gothic Medium" panose="020B0400000000000000" pitchFamily="34" charset="-128"/>
                          <a:ea typeface="Yu Gothic Medium" panose="020B0400000000000000" pitchFamily="34" charset="-128"/>
                        </a:rPr>
                        <a:t>20</a:t>
                      </a:r>
                      <a:r>
                        <a:rPr kumimoji="1" lang="ja-JP" altLang="en-US" sz="900" b="0" i="0">
                          <a:solidFill>
                            <a:schemeClr val="bg1"/>
                          </a:solidFill>
                          <a:latin typeface="Yu Gothic Medium" panose="020B0400000000000000" pitchFamily="34" charset="-128"/>
                          <a:ea typeface="Yu Gothic Medium" panose="020B0400000000000000" pitchFamily="34" charset="-128"/>
                        </a:rPr>
                        <a:t>日　</a:t>
                      </a:r>
                      <a:r>
                        <a:rPr kumimoji="1" lang="en-US" altLang="ja-JP" sz="900" b="0" i="0" dirty="0">
                          <a:solidFill>
                            <a:schemeClr val="bg1"/>
                          </a:solidFill>
                          <a:latin typeface="Yu Gothic Medium" panose="020B0400000000000000" pitchFamily="34" charset="-128"/>
                          <a:ea typeface="Yu Gothic Medium" panose="020B0400000000000000" pitchFamily="34" charset="-128"/>
                        </a:rPr>
                        <a:t>※2015</a:t>
                      </a:r>
                      <a:r>
                        <a:rPr kumimoji="1" lang="ja-JP" altLang="en-US" sz="900" b="0" i="0">
                          <a:solidFill>
                            <a:schemeClr val="bg1"/>
                          </a:solidFill>
                          <a:latin typeface="Yu Gothic Medium" panose="020B0400000000000000" pitchFamily="34" charset="-128"/>
                          <a:ea typeface="Yu Gothic Medium" panose="020B0400000000000000" pitchFamily="34" charset="-128"/>
                        </a:rPr>
                        <a:t>年</a:t>
                      </a:r>
                      <a:r>
                        <a:rPr kumimoji="1" lang="en-US" altLang="ja-JP" sz="900" b="0" i="0" dirty="0">
                          <a:solidFill>
                            <a:schemeClr val="bg1"/>
                          </a:solidFill>
                          <a:latin typeface="Yu Gothic Medium" panose="020B0400000000000000" pitchFamily="34" charset="-128"/>
                          <a:ea typeface="Yu Gothic Medium" panose="020B0400000000000000" pitchFamily="34" charset="-128"/>
                        </a:rPr>
                        <a:t>12</a:t>
                      </a:r>
                      <a:r>
                        <a:rPr kumimoji="1" lang="ja-JP" altLang="en-US" sz="900" b="0" i="0">
                          <a:solidFill>
                            <a:schemeClr val="bg1"/>
                          </a:solidFill>
                          <a:latin typeface="Yu Gothic Medium" panose="020B0400000000000000" pitchFamily="34" charset="-128"/>
                          <a:ea typeface="Yu Gothic Medium" panose="020B0400000000000000" pitchFamily="34" charset="-128"/>
                        </a:rPr>
                        <a:t>月全館</a:t>
                      </a:r>
                      <a:r>
                        <a:rPr kumimoji="1" lang="ja-JP" altLang="en-US" sz="900" b="0" i="0" dirty="0">
                          <a:solidFill>
                            <a:schemeClr val="bg1"/>
                          </a:solidFill>
                          <a:latin typeface="Yu Gothic Medium" panose="020B0400000000000000" pitchFamily="34" charset="-128"/>
                          <a:ea typeface="Yu Gothic Medium" panose="020B0400000000000000" pitchFamily="34" charset="-128"/>
                        </a:rPr>
                        <a:t>リニューアル</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73719116"/>
                  </a:ext>
                </a:extLst>
              </a:tr>
              <a:tr h="393828">
                <a:tc>
                  <a:txBody>
                    <a:bodyPr/>
                    <a:lstStyle/>
                    <a:p>
                      <a:pPr algn="dist"/>
                      <a:r>
                        <a:rPr kumimoji="1" lang="ja-JP" altLang="en-US" sz="900" b="0" i="0" dirty="0">
                          <a:solidFill>
                            <a:schemeClr val="bg1"/>
                          </a:solidFill>
                          <a:latin typeface="Yu Gothic Medium" panose="020B0400000000000000" pitchFamily="34" charset="-128"/>
                          <a:ea typeface="Yu Gothic Medium" panose="020B0400000000000000" pitchFamily="34" charset="-128"/>
                        </a:rPr>
                        <a:t>敷地面積</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900" b="0" i="0">
                          <a:solidFill>
                            <a:schemeClr val="bg1"/>
                          </a:solidFill>
                          <a:latin typeface="Yu Gothic Medium" panose="020B0400000000000000" pitchFamily="34" charset="-128"/>
                          <a:ea typeface="Yu Gothic Medium" panose="020B0400000000000000" pitchFamily="34" charset="-128"/>
                        </a:rPr>
                        <a:t>約</a:t>
                      </a:r>
                      <a:r>
                        <a:rPr kumimoji="1" lang="en-US" altLang="ja-JP" sz="900" b="0" i="0" dirty="0">
                          <a:solidFill>
                            <a:schemeClr val="bg1"/>
                          </a:solidFill>
                          <a:latin typeface="Yu Gothic Medium" panose="020B0400000000000000" pitchFamily="34" charset="-128"/>
                          <a:ea typeface="Yu Gothic Medium" panose="020B0400000000000000" pitchFamily="34" charset="-128"/>
                        </a:rPr>
                        <a:t>35,000</a:t>
                      </a:r>
                      <a:r>
                        <a:rPr kumimoji="1" lang="ja-JP" altLang="en-US" sz="900" b="0" i="0">
                          <a:solidFill>
                            <a:schemeClr val="bg1"/>
                          </a:solidFill>
                          <a:latin typeface="Yu Gothic Medium" panose="020B0400000000000000" pitchFamily="34" charset="-128"/>
                          <a:ea typeface="Yu Gothic Medium" panose="020B0400000000000000" pitchFamily="34" charset="-128"/>
                        </a:rPr>
                        <a:t>㎡</a:t>
                      </a:r>
                      <a:r>
                        <a:rPr kumimoji="1" lang="en-US" altLang="ja-JP" sz="900" b="0" i="0" dirty="0">
                          <a:solidFill>
                            <a:schemeClr val="bg1"/>
                          </a:solidFill>
                          <a:latin typeface="Yu Gothic Medium" panose="020B0400000000000000" pitchFamily="34" charset="-128"/>
                          <a:ea typeface="Yu Gothic Medium" panose="020B0400000000000000" pitchFamily="34" charset="-128"/>
                        </a:rPr>
                        <a:t> (</a:t>
                      </a:r>
                      <a:r>
                        <a:rPr kumimoji="1" lang="ja-JP" altLang="en-US" sz="900" b="0" i="0">
                          <a:solidFill>
                            <a:schemeClr val="bg1"/>
                          </a:solidFill>
                          <a:latin typeface="Yu Gothic Medium" panose="020B0400000000000000" pitchFamily="34" charset="-128"/>
                          <a:ea typeface="Yu Gothic Medium" panose="020B0400000000000000" pitchFamily="34" charset="-128"/>
                        </a:rPr>
                        <a:t>約</a:t>
                      </a:r>
                      <a:r>
                        <a:rPr kumimoji="1" lang="en-US" altLang="ja-JP" sz="900" b="0" i="0" dirty="0">
                          <a:solidFill>
                            <a:schemeClr val="bg1"/>
                          </a:solidFill>
                          <a:latin typeface="Yu Gothic Medium" panose="020B0400000000000000" pitchFamily="34" charset="-128"/>
                          <a:ea typeface="Yu Gothic Medium" panose="020B0400000000000000" pitchFamily="34" charset="-128"/>
                        </a:rPr>
                        <a:t>10,550</a:t>
                      </a:r>
                      <a:r>
                        <a:rPr kumimoji="1" lang="ja-JP" altLang="en-US" sz="900" b="0" i="0">
                          <a:solidFill>
                            <a:schemeClr val="bg1"/>
                          </a:solidFill>
                          <a:latin typeface="Yu Gothic Medium" panose="020B0400000000000000" pitchFamily="34" charset="-128"/>
                          <a:ea typeface="Yu Gothic Medium" panose="020B0400000000000000" pitchFamily="34" charset="-128"/>
                        </a:rPr>
                        <a:t>坪</a:t>
                      </a:r>
                      <a:r>
                        <a:rPr kumimoji="1" lang="en-US" altLang="ja-JP" sz="900" b="0" i="0" dirty="0">
                          <a:solidFill>
                            <a:schemeClr val="bg1"/>
                          </a:solidFill>
                          <a:latin typeface="Yu Gothic Medium" panose="020B0400000000000000" pitchFamily="34" charset="-128"/>
                          <a:ea typeface="Yu Gothic Medium" panose="020B0400000000000000" pitchFamily="34" charset="-128"/>
                        </a:rPr>
                        <a:t>)</a:t>
                      </a:r>
                      <a:endParaRPr kumimoji="1" lang="ja-JP" altLang="en-US" sz="900" b="0" i="0" dirty="0">
                        <a:solidFill>
                          <a:schemeClr val="bg1"/>
                        </a:solidFill>
                        <a:latin typeface="Yu Gothic Medium" panose="020B0400000000000000" pitchFamily="34" charset="-128"/>
                        <a:ea typeface="Yu Gothic Medium" panose="020B0400000000000000" pitchFamily="34" charset="-128"/>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5010623"/>
                  </a:ext>
                </a:extLst>
              </a:tr>
              <a:tr h="393828">
                <a:tc>
                  <a:txBody>
                    <a:bodyPr/>
                    <a:lstStyle/>
                    <a:p>
                      <a:pPr algn="dist"/>
                      <a:r>
                        <a:rPr kumimoji="1" lang="ja-JP" altLang="en-US" sz="900" b="0" i="0" dirty="0">
                          <a:solidFill>
                            <a:schemeClr val="bg1"/>
                          </a:solidFill>
                          <a:latin typeface="Yu Gothic Medium" panose="020B0400000000000000" pitchFamily="34" charset="-128"/>
                          <a:ea typeface="Yu Gothic Medium" panose="020B0400000000000000" pitchFamily="34" charset="-128"/>
                        </a:rPr>
                        <a:t>建物延床面積</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900" b="0" i="0">
                          <a:solidFill>
                            <a:schemeClr val="bg1"/>
                          </a:solidFill>
                          <a:latin typeface="Yu Gothic Medium" panose="020B0400000000000000" pitchFamily="34" charset="-128"/>
                          <a:ea typeface="Yu Gothic Medium" panose="020B0400000000000000" pitchFamily="34" charset="-128"/>
                        </a:rPr>
                        <a:t>約</a:t>
                      </a:r>
                      <a:r>
                        <a:rPr kumimoji="1" lang="en-US" altLang="ja-JP" sz="900" b="0" i="0" dirty="0">
                          <a:solidFill>
                            <a:schemeClr val="bg1"/>
                          </a:solidFill>
                          <a:latin typeface="Yu Gothic Medium" panose="020B0400000000000000" pitchFamily="34" charset="-128"/>
                          <a:ea typeface="Yu Gothic Medium" panose="020B0400000000000000" pitchFamily="34" charset="-128"/>
                        </a:rPr>
                        <a:t>38,000</a:t>
                      </a:r>
                      <a:r>
                        <a:rPr kumimoji="1" lang="ja-JP" altLang="en-US" sz="900" b="0" i="0">
                          <a:solidFill>
                            <a:schemeClr val="bg1"/>
                          </a:solidFill>
                          <a:latin typeface="Yu Gothic Medium" panose="020B0400000000000000" pitchFamily="34" charset="-128"/>
                          <a:ea typeface="Yu Gothic Medium" panose="020B0400000000000000" pitchFamily="34" charset="-128"/>
                        </a:rPr>
                        <a:t>㎡</a:t>
                      </a:r>
                      <a:r>
                        <a:rPr kumimoji="1" lang="en-US" altLang="ja-JP" sz="900" b="0" i="0" dirty="0">
                          <a:solidFill>
                            <a:schemeClr val="bg1"/>
                          </a:solidFill>
                          <a:latin typeface="Yu Gothic Medium" panose="020B0400000000000000" pitchFamily="34" charset="-128"/>
                          <a:ea typeface="Yu Gothic Medium" panose="020B0400000000000000" pitchFamily="34" charset="-128"/>
                        </a:rPr>
                        <a:t> (</a:t>
                      </a:r>
                      <a:r>
                        <a:rPr kumimoji="1" lang="ja-JP" altLang="en-US" sz="900" b="0" i="0">
                          <a:solidFill>
                            <a:schemeClr val="bg1"/>
                          </a:solidFill>
                          <a:latin typeface="Yu Gothic Medium" panose="020B0400000000000000" pitchFamily="34" charset="-128"/>
                          <a:ea typeface="Yu Gothic Medium" panose="020B0400000000000000" pitchFamily="34" charset="-128"/>
                        </a:rPr>
                        <a:t>約</a:t>
                      </a:r>
                      <a:r>
                        <a:rPr kumimoji="1" lang="en-US" altLang="ja-JP" sz="900" b="0" i="0" dirty="0">
                          <a:solidFill>
                            <a:schemeClr val="bg1"/>
                          </a:solidFill>
                          <a:latin typeface="Yu Gothic Medium" panose="020B0400000000000000" pitchFamily="34" charset="-128"/>
                          <a:ea typeface="Yu Gothic Medium" panose="020B0400000000000000" pitchFamily="34" charset="-128"/>
                        </a:rPr>
                        <a:t>11,500</a:t>
                      </a:r>
                      <a:r>
                        <a:rPr kumimoji="1" lang="ja-JP" altLang="en-US" sz="900" b="0" i="0">
                          <a:solidFill>
                            <a:schemeClr val="bg1"/>
                          </a:solidFill>
                          <a:latin typeface="Yu Gothic Medium" panose="020B0400000000000000" pitchFamily="34" charset="-128"/>
                          <a:ea typeface="Yu Gothic Medium" panose="020B0400000000000000" pitchFamily="34" charset="-128"/>
                        </a:rPr>
                        <a:t>坪</a:t>
                      </a:r>
                      <a:r>
                        <a:rPr kumimoji="1" lang="en-US" altLang="ja-JP" sz="900" b="0" i="0" dirty="0">
                          <a:solidFill>
                            <a:schemeClr val="bg1"/>
                          </a:solidFill>
                          <a:latin typeface="Yu Gothic Medium" panose="020B0400000000000000" pitchFamily="34" charset="-128"/>
                          <a:ea typeface="Yu Gothic Medium" panose="020B0400000000000000" pitchFamily="34" charset="-128"/>
                        </a:rPr>
                        <a:t>)</a:t>
                      </a:r>
                      <a:endParaRPr kumimoji="1" lang="ja-JP" altLang="en-US" sz="900" b="0" i="0" dirty="0">
                        <a:solidFill>
                          <a:schemeClr val="bg1"/>
                        </a:solidFill>
                        <a:latin typeface="Yu Gothic Medium" panose="020B0400000000000000" pitchFamily="34" charset="-128"/>
                        <a:ea typeface="Yu Gothic Medium" panose="020B0400000000000000" pitchFamily="34" charset="-128"/>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08816400"/>
                  </a:ext>
                </a:extLst>
              </a:tr>
              <a:tr h="393828">
                <a:tc>
                  <a:txBody>
                    <a:bodyPr/>
                    <a:lstStyle/>
                    <a:p>
                      <a:pPr algn="dist"/>
                      <a:r>
                        <a:rPr kumimoji="1" lang="ja-JP" altLang="en-US" sz="900" b="0" i="0" dirty="0">
                          <a:solidFill>
                            <a:schemeClr val="bg1"/>
                          </a:solidFill>
                          <a:latin typeface="Yu Gothic Medium" panose="020B0400000000000000" pitchFamily="34" charset="-128"/>
                          <a:ea typeface="Yu Gothic Medium" panose="020B0400000000000000" pitchFamily="34" charset="-128"/>
                        </a:rPr>
                        <a:t>店舗数</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900" b="0" i="0">
                          <a:solidFill>
                            <a:schemeClr val="bg1"/>
                          </a:solidFill>
                          <a:latin typeface="Yu Gothic Medium" panose="020B0400000000000000" pitchFamily="34" charset="-128"/>
                          <a:ea typeface="Yu Gothic Medium" panose="020B0400000000000000" pitchFamily="34" charset="-128"/>
                        </a:rPr>
                        <a:t>約</a:t>
                      </a:r>
                      <a:r>
                        <a:rPr kumimoji="1" lang="en-US" altLang="ja-JP" sz="900" b="0" i="0" dirty="0">
                          <a:solidFill>
                            <a:schemeClr val="bg1"/>
                          </a:solidFill>
                          <a:latin typeface="Yu Gothic Medium" panose="020B0400000000000000" pitchFamily="34" charset="-128"/>
                          <a:ea typeface="Yu Gothic Medium" panose="020B0400000000000000" pitchFamily="34" charset="-128"/>
                        </a:rPr>
                        <a:t>380</a:t>
                      </a:r>
                      <a:r>
                        <a:rPr kumimoji="1" lang="ja-JP" altLang="en-US" sz="900" b="0" i="0">
                          <a:solidFill>
                            <a:schemeClr val="bg1"/>
                          </a:solidFill>
                          <a:latin typeface="Yu Gothic Medium" panose="020B0400000000000000" pitchFamily="34" charset="-128"/>
                          <a:ea typeface="Yu Gothic Medium" panose="020B0400000000000000" pitchFamily="34" charset="-128"/>
                        </a:rPr>
                        <a:t>店舗</a:t>
                      </a:r>
                      <a:endParaRPr kumimoji="1" lang="ja-JP" altLang="en-US" sz="900" b="0" i="0" dirty="0">
                        <a:solidFill>
                          <a:schemeClr val="bg1"/>
                        </a:solidFill>
                        <a:latin typeface="Yu Gothic Medium" panose="020B0400000000000000" pitchFamily="34" charset="-128"/>
                        <a:ea typeface="Yu Gothic Medium" panose="020B0400000000000000" pitchFamily="34" charset="-128"/>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75014823"/>
                  </a:ext>
                </a:extLst>
              </a:tr>
              <a:tr h="393828">
                <a:tc>
                  <a:txBody>
                    <a:bodyPr/>
                    <a:lstStyle/>
                    <a:p>
                      <a:pPr algn="dist"/>
                      <a:r>
                        <a:rPr kumimoji="1" lang="ja-JP" altLang="en-US" sz="900" b="0" i="0">
                          <a:solidFill>
                            <a:schemeClr val="bg1"/>
                          </a:solidFill>
                          <a:latin typeface="Yu Gothic Medium" panose="020B0400000000000000" pitchFamily="34" charset="-128"/>
                          <a:ea typeface="Yu Gothic Medium" panose="020B0400000000000000" pitchFamily="34" charset="-128"/>
                        </a:rPr>
                        <a:t>駐車場台数</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en-US" altLang="ja-JP" sz="900" b="0" i="0" dirty="0">
                          <a:solidFill>
                            <a:schemeClr val="bg1"/>
                          </a:solidFill>
                          <a:latin typeface="Yu Gothic Medium" panose="020B0400000000000000" pitchFamily="34" charset="-128"/>
                          <a:ea typeface="Yu Gothic Medium" panose="020B0400000000000000" pitchFamily="34" charset="-128"/>
                        </a:rPr>
                        <a:t>1,781</a:t>
                      </a:r>
                      <a:r>
                        <a:rPr kumimoji="1" lang="ja-JP" altLang="en-US" sz="900" b="0" i="0">
                          <a:solidFill>
                            <a:schemeClr val="bg1"/>
                          </a:solidFill>
                          <a:latin typeface="Yu Gothic Medium" panose="020B0400000000000000" pitchFamily="34" charset="-128"/>
                          <a:ea typeface="Yu Gothic Medium" panose="020B0400000000000000" pitchFamily="34" charset="-128"/>
                        </a:rPr>
                        <a:t>台</a:t>
                      </a:r>
                      <a:endParaRPr kumimoji="1" lang="ja-JP" altLang="en-US" sz="900" b="0" i="0" dirty="0">
                        <a:solidFill>
                          <a:schemeClr val="bg1"/>
                        </a:solidFill>
                        <a:latin typeface="Yu Gothic Medium" panose="020B0400000000000000" pitchFamily="34" charset="-128"/>
                        <a:ea typeface="Yu Gothic Medium" panose="020B0400000000000000" pitchFamily="34" charset="-128"/>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92944672"/>
                  </a:ext>
                </a:extLst>
              </a:tr>
              <a:tr h="393828">
                <a:tc>
                  <a:txBody>
                    <a:bodyPr/>
                    <a:lstStyle/>
                    <a:p>
                      <a:pPr algn="dist"/>
                      <a:r>
                        <a:rPr kumimoji="1" lang="ja-JP" altLang="en-US" sz="900" b="0" i="0">
                          <a:solidFill>
                            <a:schemeClr val="bg1"/>
                          </a:solidFill>
                          <a:latin typeface="Yu Gothic Medium" panose="020B0400000000000000" pitchFamily="34" charset="-128"/>
                          <a:ea typeface="Yu Gothic Medium" panose="020B0400000000000000" pitchFamily="34" charset="-128"/>
                        </a:rPr>
                        <a:t>営業時間</a:t>
                      </a: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kumimoji="1" lang="ja-JP" altLang="en-US" sz="900" b="0" i="0">
                          <a:solidFill>
                            <a:schemeClr val="bg1"/>
                          </a:solidFill>
                          <a:latin typeface="Yu Gothic Medium" panose="020B0400000000000000" pitchFamily="34" charset="-128"/>
                          <a:ea typeface="Yu Gothic Medium" panose="020B0400000000000000" pitchFamily="34" charset="-128"/>
                        </a:rPr>
                        <a:t>物販／</a:t>
                      </a:r>
                      <a:r>
                        <a:rPr kumimoji="1" lang="en-US" altLang="ja-JP" sz="900" b="0" i="0" dirty="0">
                          <a:solidFill>
                            <a:schemeClr val="bg1"/>
                          </a:solidFill>
                          <a:latin typeface="Yu Gothic Medium" panose="020B0400000000000000" pitchFamily="34" charset="-128"/>
                          <a:ea typeface="Yu Gothic Medium" panose="020B0400000000000000" pitchFamily="34" charset="-128"/>
                        </a:rPr>
                        <a:t>10:00〜21:00</a:t>
                      </a:r>
                    </a:p>
                    <a:p>
                      <a:pPr algn="l"/>
                      <a:r>
                        <a:rPr kumimoji="1" lang="ja-JP" altLang="en-US" sz="900" b="0" i="0">
                          <a:solidFill>
                            <a:schemeClr val="bg1"/>
                          </a:solidFill>
                          <a:latin typeface="Yu Gothic Medium" panose="020B0400000000000000" pitchFamily="34" charset="-128"/>
                          <a:ea typeface="Yu Gothic Medium" panose="020B0400000000000000" pitchFamily="34" charset="-128"/>
                        </a:rPr>
                        <a:t>レストラン／</a:t>
                      </a:r>
                      <a:r>
                        <a:rPr kumimoji="1" lang="en-US" altLang="ja-JP" sz="900" b="0" i="0" dirty="0">
                          <a:solidFill>
                            <a:schemeClr val="bg1"/>
                          </a:solidFill>
                          <a:latin typeface="Yu Gothic Medium" panose="020B0400000000000000" pitchFamily="34" charset="-128"/>
                          <a:ea typeface="Yu Gothic Medium" panose="020B0400000000000000" pitchFamily="34" charset="-128"/>
                        </a:rPr>
                        <a:t>11:00〜23:00 </a:t>
                      </a:r>
                    </a:p>
                    <a:p>
                      <a:pPr algn="l"/>
                      <a:r>
                        <a:rPr kumimoji="1" lang="en-US" altLang="ja-JP" sz="900" b="0" i="0" dirty="0">
                          <a:solidFill>
                            <a:schemeClr val="bg1"/>
                          </a:solidFill>
                          <a:latin typeface="Yu Gothic Medium" panose="020B0400000000000000" pitchFamily="34" charset="-128"/>
                          <a:ea typeface="Yu Gothic Medium" panose="020B0400000000000000" pitchFamily="34" charset="-128"/>
                        </a:rPr>
                        <a:t>(</a:t>
                      </a:r>
                      <a:r>
                        <a:rPr kumimoji="1" lang="ja-JP" altLang="en-US" sz="900" b="0" i="0" dirty="0">
                          <a:solidFill>
                            <a:schemeClr val="bg1"/>
                          </a:solidFill>
                          <a:latin typeface="Yu Gothic Medium" panose="020B0400000000000000" pitchFamily="34" charset="-128"/>
                          <a:ea typeface="Yu Gothic Medium" panose="020B0400000000000000" pitchFamily="34" charset="-128"/>
                        </a:rPr>
                        <a:t>フロア･業種業態により異なる</a:t>
                      </a:r>
                      <a:r>
                        <a:rPr kumimoji="1" lang="en-US" altLang="ja-JP" sz="900" b="0" i="0" dirty="0">
                          <a:solidFill>
                            <a:schemeClr val="bg1"/>
                          </a:solidFill>
                          <a:latin typeface="Yu Gothic Medium" panose="020B0400000000000000" pitchFamily="34" charset="-128"/>
                          <a:ea typeface="Yu Gothic Medium" panose="020B0400000000000000" pitchFamily="34" charset="-128"/>
                        </a:rPr>
                        <a:t>)</a:t>
                      </a:r>
                      <a:endParaRPr kumimoji="1" lang="ja-JP" altLang="en-US" sz="900" b="0" i="0" dirty="0">
                        <a:solidFill>
                          <a:schemeClr val="bg1"/>
                        </a:solidFill>
                        <a:latin typeface="Yu Gothic Medium" panose="020B0400000000000000" pitchFamily="34" charset="-128"/>
                        <a:ea typeface="Yu Gothic Medium" panose="020B0400000000000000" pitchFamily="34" charset="-128"/>
                      </a:endParaRPr>
                    </a:p>
                  </a:txBody>
                  <a:tcPr marL="56777" marR="5677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8863400"/>
                  </a:ext>
                </a:extLst>
              </a:tr>
            </a:tbl>
          </a:graphicData>
        </a:graphic>
      </p:graphicFrame>
      <p:sp>
        <p:nvSpPr>
          <p:cNvPr id="33" name="ホームベース 32">
            <a:extLst>
              <a:ext uri="{FF2B5EF4-FFF2-40B4-BE49-F238E27FC236}">
                <a16:creationId xmlns:a16="http://schemas.microsoft.com/office/drawing/2014/main" id="{D1E359F3-2DE1-9D43-9906-B78484665734}"/>
              </a:ext>
            </a:extLst>
          </p:cNvPr>
          <p:cNvSpPr/>
          <p:nvPr/>
        </p:nvSpPr>
        <p:spPr>
          <a:xfrm>
            <a:off x="404257" y="6087796"/>
            <a:ext cx="1308117" cy="306651"/>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a:latin typeface="Yu Gothic Medium" panose="020B0400000000000000" pitchFamily="34" charset="-128"/>
                <a:ea typeface="Yu Gothic Medium" panose="020B0400000000000000" pitchFamily="34" charset="-128"/>
              </a:rPr>
              <a:t>主要テナント</a:t>
            </a:r>
          </a:p>
        </p:txBody>
      </p:sp>
      <p:pic>
        <p:nvPicPr>
          <p:cNvPr id="34" name="図 33">
            <a:extLst>
              <a:ext uri="{FF2B5EF4-FFF2-40B4-BE49-F238E27FC236}">
                <a16:creationId xmlns:a16="http://schemas.microsoft.com/office/drawing/2014/main" id="{F81E3B06-343E-504B-B23F-20AFDB1F620B}"/>
              </a:ext>
            </a:extLst>
          </p:cNvPr>
          <p:cNvPicPr>
            <a:picLocks noChangeAspect="1"/>
          </p:cNvPicPr>
          <p:nvPr/>
        </p:nvPicPr>
        <p:blipFill>
          <a:blip r:embed="rId3"/>
          <a:stretch>
            <a:fillRect/>
          </a:stretch>
        </p:blipFill>
        <p:spPr>
          <a:xfrm>
            <a:off x="2111678" y="5831810"/>
            <a:ext cx="725485" cy="481028"/>
          </a:xfrm>
          <a:prstGeom prst="rect">
            <a:avLst/>
          </a:prstGeom>
        </p:spPr>
      </p:pic>
      <p:pic>
        <p:nvPicPr>
          <p:cNvPr id="35" name="図 34">
            <a:extLst>
              <a:ext uri="{FF2B5EF4-FFF2-40B4-BE49-F238E27FC236}">
                <a16:creationId xmlns:a16="http://schemas.microsoft.com/office/drawing/2014/main" id="{C0A6853B-7DEE-564E-A616-3103E2E90AEA}"/>
              </a:ext>
            </a:extLst>
          </p:cNvPr>
          <p:cNvPicPr>
            <a:picLocks noChangeAspect="1"/>
          </p:cNvPicPr>
          <p:nvPr/>
        </p:nvPicPr>
        <p:blipFill>
          <a:blip r:embed="rId4"/>
          <a:stretch>
            <a:fillRect/>
          </a:stretch>
        </p:blipFill>
        <p:spPr>
          <a:xfrm>
            <a:off x="2947071" y="5824859"/>
            <a:ext cx="725485" cy="481028"/>
          </a:xfrm>
          <a:prstGeom prst="rect">
            <a:avLst/>
          </a:prstGeom>
        </p:spPr>
      </p:pic>
      <p:pic>
        <p:nvPicPr>
          <p:cNvPr id="36" name="図 35">
            <a:extLst>
              <a:ext uri="{FF2B5EF4-FFF2-40B4-BE49-F238E27FC236}">
                <a16:creationId xmlns:a16="http://schemas.microsoft.com/office/drawing/2014/main" id="{5DCE5409-3EA7-C34D-AD4F-82A434C5C69D}"/>
              </a:ext>
            </a:extLst>
          </p:cNvPr>
          <p:cNvPicPr>
            <a:picLocks noChangeAspect="1"/>
          </p:cNvPicPr>
          <p:nvPr/>
        </p:nvPicPr>
        <p:blipFill>
          <a:blip r:embed="rId5"/>
          <a:stretch>
            <a:fillRect/>
          </a:stretch>
        </p:blipFill>
        <p:spPr>
          <a:xfrm>
            <a:off x="3782464" y="5823901"/>
            <a:ext cx="725485" cy="481028"/>
          </a:xfrm>
          <a:prstGeom prst="rect">
            <a:avLst/>
          </a:prstGeom>
        </p:spPr>
      </p:pic>
      <p:pic>
        <p:nvPicPr>
          <p:cNvPr id="37" name="図 36">
            <a:extLst>
              <a:ext uri="{FF2B5EF4-FFF2-40B4-BE49-F238E27FC236}">
                <a16:creationId xmlns:a16="http://schemas.microsoft.com/office/drawing/2014/main" id="{325E7E35-53B6-274B-B360-DA9590CA0E03}"/>
              </a:ext>
            </a:extLst>
          </p:cNvPr>
          <p:cNvPicPr>
            <a:picLocks noChangeAspect="1"/>
          </p:cNvPicPr>
          <p:nvPr/>
        </p:nvPicPr>
        <p:blipFill>
          <a:blip r:embed="rId6"/>
          <a:stretch>
            <a:fillRect/>
          </a:stretch>
        </p:blipFill>
        <p:spPr>
          <a:xfrm>
            <a:off x="6233442" y="5823901"/>
            <a:ext cx="725485" cy="481028"/>
          </a:xfrm>
          <a:prstGeom prst="rect">
            <a:avLst/>
          </a:prstGeom>
        </p:spPr>
      </p:pic>
      <p:pic>
        <p:nvPicPr>
          <p:cNvPr id="38" name="図 37">
            <a:extLst>
              <a:ext uri="{FF2B5EF4-FFF2-40B4-BE49-F238E27FC236}">
                <a16:creationId xmlns:a16="http://schemas.microsoft.com/office/drawing/2014/main" id="{FB6DC921-390D-154B-A2B1-5960904C5F1F}"/>
              </a:ext>
            </a:extLst>
          </p:cNvPr>
          <p:cNvPicPr>
            <a:picLocks noChangeAspect="1"/>
          </p:cNvPicPr>
          <p:nvPr/>
        </p:nvPicPr>
        <p:blipFill>
          <a:blip r:embed="rId7"/>
          <a:stretch>
            <a:fillRect/>
          </a:stretch>
        </p:blipFill>
        <p:spPr>
          <a:xfrm>
            <a:off x="7068834" y="5831810"/>
            <a:ext cx="725485" cy="481028"/>
          </a:xfrm>
          <a:prstGeom prst="rect">
            <a:avLst/>
          </a:prstGeom>
        </p:spPr>
      </p:pic>
      <p:pic>
        <p:nvPicPr>
          <p:cNvPr id="39" name="図 38">
            <a:extLst>
              <a:ext uri="{FF2B5EF4-FFF2-40B4-BE49-F238E27FC236}">
                <a16:creationId xmlns:a16="http://schemas.microsoft.com/office/drawing/2014/main" id="{40767876-F943-D947-B4DE-963D51BFAEB4}"/>
              </a:ext>
            </a:extLst>
          </p:cNvPr>
          <p:cNvPicPr>
            <a:picLocks noChangeAspect="1"/>
          </p:cNvPicPr>
          <p:nvPr/>
        </p:nvPicPr>
        <p:blipFill>
          <a:blip r:embed="rId8"/>
          <a:stretch>
            <a:fillRect/>
          </a:stretch>
        </p:blipFill>
        <p:spPr>
          <a:xfrm>
            <a:off x="2111678" y="6229805"/>
            <a:ext cx="725485" cy="481028"/>
          </a:xfrm>
          <a:prstGeom prst="rect">
            <a:avLst/>
          </a:prstGeom>
        </p:spPr>
      </p:pic>
      <p:pic>
        <p:nvPicPr>
          <p:cNvPr id="40" name="図 39">
            <a:extLst>
              <a:ext uri="{FF2B5EF4-FFF2-40B4-BE49-F238E27FC236}">
                <a16:creationId xmlns:a16="http://schemas.microsoft.com/office/drawing/2014/main" id="{44DC72A0-1D39-934C-8AC2-C5A0E18C5E6D}"/>
              </a:ext>
            </a:extLst>
          </p:cNvPr>
          <p:cNvPicPr>
            <a:picLocks noChangeAspect="1"/>
          </p:cNvPicPr>
          <p:nvPr/>
        </p:nvPicPr>
        <p:blipFill>
          <a:blip r:embed="rId9"/>
          <a:stretch>
            <a:fillRect/>
          </a:stretch>
        </p:blipFill>
        <p:spPr>
          <a:xfrm>
            <a:off x="2937871" y="6235455"/>
            <a:ext cx="725485" cy="481028"/>
          </a:xfrm>
          <a:prstGeom prst="rect">
            <a:avLst/>
          </a:prstGeom>
        </p:spPr>
      </p:pic>
      <p:pic>
        <p:nvPicPr>
          <p:cNvPr id="41" name="図 40">
            <a:extLst>
              <a:ext uri="{FF2B5EF4-FFF2-40B4-BE49-F238E27FC236}">
                <a16:creationId xmlns:a16="http://schemas.microsoft.com/office/drawing/2014/main" id="{79045072-1D4F-904A-A538-DB0A3739FF5A}"/>
              </a:ext>
            </a:extLst>
          </p:cNvPr>
          <p:cNvPicPr>
            <a:picLocks noChangeAspect="1"/>
          </p:cNvPicPr>
          <p:nvPr/>
        </p:nvPicPr>
        <p:blipFill>
          <a:blip r:embed="rId10"/>
          <a:stretch>
            <a:fillRect/>
          </a:stretch>
        </p:blipFill>
        <p:spPr>
          <a:xfrm>
            <a:off x="3764064" y="6218505"/>
            <a:ext cx="725485" cy="481028"/>
          </a:xfrm>
          <a:prstGeom prst="rect">
            <a:avLst/>
          </a:prstGeom>
        </p:spPr>
      </p:pic>
      <p:pic>
        <p:nvPicPr>
          <p:cNvPr id="42" name="図 41">
            <a:extLst>
              <a:ext uri="{FF2B5EF4-FFF2-40B4-BE49-F238E27FC236}">
                <a16:creationId xmlns:a16="http://schemas.microsoft.com/office/drawing/2014/main" id="{A851969E-859E-4A4E-9B30-422A8600A09D}"/>
              </a:ext>
            </a:extLst>
          </p:cNvPr>
          <p:cNvPicPr>
            <a:picLocks noChangeAspect="1"/>
          </p:cNvPicPr>
          <p:nvPr/>
        </p:nvPicPr>
        <p:blipFill>
          <a:blip r:embed="rId11"/>
          <a:stretch>
            <a:fillRect/>
          </a:stretch>
        </p:blipFill>
        <p:spPr>
          <a:xfrm>
            <a:off x="4590257" y="6207205"/>
            <a:ext cx="725485" cy="481028"/>
          </a:xfrm>
          <a:prstGeom prst="rect">
            <a:avLst/>
          </a:prstGeom>
        </p:spPr>
      </p:pic>
      <p:pic>
        <p:nvPicPr>
          <p:cNvPr id="43" name="図 42">
            <a:extLst>
              <a:ext uri="{FF2B5EF4-FFF2-40B4-BE49-F238E27FC236}">
                <a16:creationId xmlns:a16="http://schemas.microsoft.com/office/drawing/2014/main" id="{E3BEE6DA-6840-FC41-A9E8-701B00B1A0AF}"/>
              </a:ext>
            </a:extLst>
          </p:cNvPr>
          <p:cNvPicPr>
            <a:picLocks noChangeAspect="1"/>
          </p:cNvPicPr>
          <p:nvPr/>
        </p:nvPicPr>
        <p:blipFill>
          <a:blip r:embed="rId12"/>
          <a:stretch>
            <a:fillRect/>
          </a:stretch>
        </p:blipFill>
        <p:spPr>
          <a:xfrm>
            <a:off x="5416450" y="6212855"/>
            <a:ext cx="725485" cy="481028"/>
          </a:xfrm>
          <a:prstGeom prst="rect">
            <a:avLst/>
          </a:prstGeom>
        </p:spPr>
      </p:pic>
      <p:pic>
        <p:nvPicPr>
          <p:cNvPr id="57" name="図 56">
            <a:extLst>
              <a:ext uri="{FF2B5EF4-FFF2-40B4-BE49-F238E27FC236}">
                <a16:creationId xmlns:a16="http://schemas.microsoft.com/office/drawing/2014/main" id="{7A9F07F2-3940-A044-BACA-539D7B7C044D}"/>
              </a:ext>
            </a:extLst>
          </p:cNvPr>
          <p:cNvPicPr>
            <a:picLocks noChangeAspect="1"/>
          </p:cNvPicPr>
          <p:nvPr/>
        </p:nvPicPr>
        <p:blipFill>
          <a:blip r:embed="rId13"/>
          <a:stretch>
            <a:fillRect/>
          </a:stretch>
        </p:blipFill>
        <p:spPr>
          <a:xfrm>
            <a:off x="6242643" y="6218505"/>
            <a:ext cx="725485" cy="481028"/>
          </a:xfrm>
          <a:prstGeom prst="rect">
            <a:avLst/>
          </a:prstGeom>
        </p:spPr>
      </p:pic>
      <p:pic>
        <p:nvPicPr>
          <p:cNvPr id="59" name="図 58">
            <a:extLst>
              <a:ext uri="{FF2B5EF4-FFF2-40B4-BE49-F238E27FC236}">
                <a16:creationId xmlns:a16="http://schemas.microsoft.com/office/drawing/2014/main" id="{73C5BF10-83DA-5A46-AADD-0139545C8308}"/>
              </a:ext>
            </a:extLst>
          </p:cNvPr>
          <p:cNvPicPr>
            <a:picLocks noChangeAspect="1"/>
          </p:cNvPicPr>
          <p:nvPr/>
        </p:nvPicPr>
        <p:blipFill>
          <a:blip r:embed="rId14"/>
          <a:stretch>
            <a:fillRect/>
          </a:stretch>
        </p:blipFill>
        <p:spPr>
          <a:xfrm>
            <a:off x="7068835" y="6224155"/>
            <a:ext cx="725485" cy="481028"/>
          </a:xfrm>
          <a:prstGeom prst="rect">
            <a:avLst/>
          </a:prstGeom>
        </p:spPr>
      </p:pic>
      <p:pic>
        <p:nvPicPr>
          <p:cNvPr id="62" name="図 61">
            <a:extLst>
              <a:ext uri="{FF2B5EF4-FFF2-40B4-BE49-F238E27FC236}">
                <a16:creationId xmlns:a16="http://schemas.microsoft.com/office/drawing/2014/main" id="{3D3E9717-9BE5-094C-9F2E-E51D3F2E4B91}"/>
              </a:ext>
            </a:extLst>
          </p:cNvPr>
          <p:cNvPicPr>
            <a:picLocks noChangeAspect="1"/>
          </p:cNvPicPr>
          <p:nvPr/>
        </p:nvPicPr>
        <p:blipFill>
          <a:blip r:embed="rId15"/>
          <a:stretch>
            <a:fillRect/>
          </a:stretch>
        </p:blipFill>
        <p:spPr>
          <a:xfrm>
            <a:off x="4617857" y="5891901"/>
            <a:ext cx="670285" cy="299657"/>
          </a:xfrm>
          <a:prstGeom prst="rect">
            <a:avLst/>
          </a:prstGeom>
        </p:spPr>
      </p:pic>
      <p:pic>
        <p:nvPicPr>
          <p:cNvPr id="63" name="図 62">
            <a:extLst>
              <a:ext uri="{FF2B5EF4-FFF2-40B4-BE49-F238E27FC236}">
                <a16:creationId xmlns:a16="http://schemas.microsoft.com/office/drawing/2014/main" id="{60E75074-FF8F-BC40-98D9-F0DA56994B37}"/>
              </a:ext>
            </a:extLst>
          </p:cNvPr>
          <p:cNvPicPr>
            <a:picLocks noChangeAspect="1"/>
          </p:cNvPicPr>
          <p:nvPr/>
        </p:nvPicPr>
        <p:blipFill>
          <a:blip r:embed="rId16"/>
          <a:stretch>
            <a:fillRect/>
          </a:stretch>
        </p:blipFill>
        <p:spPr>
          <a:xfrm>
            <a:off x="5398050" y="5810259"/>
            <a:ext cx="725484" cy="481028"/>
          </a:xfrm>
          <a:prstGeom prst="rect">
            <a:avLst/>
          </a:prstGeom>
        </p:spPr>
      </p:pic>
      <p:pic>
        <p:nvPicPr>
          <p:cNvPr id="4" name="図 3">
            <a:extLst>
              <a:ext uri="{FF2B5EF4-FFF2-40B4-BE49-F238E27FC236}">
                <a16:creationId xmlns:a16="http://schemas.microsoft.com/office/drawing/2014/main" id="{C1241B87-5539-B14F-BCF2-508E62BC2202}"/>
              </a:ext>
            </a:extLst>
          </p:cNvPr>
          <p:cNvPicPr>
            <a:picLocks noChangeAspect="1"/>
          </p:cNvPicPr>
          <p:nvPr/>
        </p:nvPicPr>
        <p:blipFill rotWithShape="1">
          <a:blip r:embed="rId17"/>
          <a:srcRect l="17041" t="5425" r="32958" b="44833"/>
          <a:stretch/>
        </p:blipFill>
        <p:spPr>
          <a:xfrm>
            <a:off x="-1" y="2427506"/>
            <a:ext cx="4952999" cy="3286830"/>
          </a:xfrm>
          <a:prstGeom prst="rect">
            <a:avLst/>
          </a:prstGeom>
        </p:spPr>
      </p:pic>
    </p:spTree>
    <p:extLst>
      <p:ext uri="{BB962C8B-B14F-4D97-AF65-F5344CB8AC3E}">
        <p14:creationId xmlns:p14="http://schemas.microsoft.com/office/powerpoint/2010/main" val="672282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DCBB07-0AA7-934F-AD74-C4CA7F8032CA}"/>
              </a:ext>
            </a:extLst>
          </p:cNvPr>
          <p:cNvPicPr>
            <a:picLocks noChangeAspect="1"/>
          </p:cNvPicPr>
          <p:nvPr/>
        </p:nvPicPr>
        <p:blipFill rotWithShape="1">
          <a:blip r:embed="rId2"/>
          <a:srcRect l="15026" t="5594" r="39519"/>
          <a:stretch/>
        </p:blipFill>
        <p:spPr>
          <a:xfrm>
            <a:off x="4952999" y="-2"/>
            <a:ext cx="4953003" cy="6858001"/>
          </a:xfrm>
          <a:prstGeom prst="rect">
            <a:avLst/>
          </a:prstGeom>
        </p:spPr>
      </p:pic>
      <p:sp>
        <p:nvSpPr>
          <p:cNvPr id="37" name="正方形/長方形 36">
            <a:extLst>
              <a:ext uri="{FF2B5EF4-FFF2-40B4-BE49-F238E27FC236}">
                <a16:creationId xmlns:a16="http://schemas.microsoft.com/office/drawing/2014/main" id="{A94045F5-0CFB-0048-B924-7C95D4EB541E}"/>
              </a:ext>
            </a:extLst>
          </p:cNvPr>
          <p:cNvSpPr/>
          <p:nvPr/>
        </p:nvSpPr>
        <p:spPr>
          <a:xfrm>
            <a:off x="0" y="1"/>
            <a:ext cx="4953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5F8D781-AF21-E948-A3C4-305E6203E8E3}"/>
              </a:ext>
            </a:extLst>
          </p:cNvPr>
          <p:cNvSpPr/>
          <p:nvPr/>
        </p:nvSpPr>
        <p:spPr>
          <a:xfrm>
            <a:off x="0" y="375550"/>
            <a:ext cx="2811780" cy="70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5376B0FF-DEEF-0046-BAD1-462A49A4457D}"/>
              </a:ext>
            </a:extLst>
          </p:cNvPr>
          <p:cNvSpPr txBox="1"/>
          <p:nvPr/>
        </p:nvSpPr>
        <p:spPr>
          <a:xfrm>
            <a:off x="1280592" y="103990"/>
            <a:ext cx="1531188" cy="276999"/>
          </a:xfrm>
          <a:prstGeom prst="rect">
            <a:avLst/>
          </a:prstGeom>
          <a:noFill/>
        </p:spPr>
        <p:txBody>
          <a:bodyPr wrap="none" rtlCol="0" anchor="ctr">
            <a:spAutoFit/>
          </a:bodyPr>
          <a:lstStyle/>
          <a:p>
            <a:pPr algn="r"/>
            <a:r>
              <a:rPr kumimoji="1" lang="ja-JP" altLang="en-US" sz="1200" b="1" spc="300">
                <a:solidFill>
                  <a:schemeClr val="bg1"/>
                </a:solidFill>
                <a:latin typeface="Yu Gothic" panose="020B0400000000000000" pitchFamily="34" charset="-128"/>
                <a:ea typeface="Yu Gothic" panose="020B0400000000000000" pitchFamily="34" charset="-128"/>
              </a:rPr>
              <a:t>施設コンセプト</a:t>
            </a:r>
          </a:p>
        </p:txBody>
      </p:sp>
      <p:sp>
        <p:nvSpPr>
          <p:cNvPr id="38" name="正方形/長方形 37">
            <a:extLst>
              <a:ext uri="{FF2B5EF4-FFF2-40B4-BE49-F238E27FC236}">
                <a16:creationId xmlns:a16="http://schemas.microsoft.com/office/drawing/2014/main" id="{DDFDF540-F16D-0D48-AF42-764F0CEC0359}"/>
              </a:ext>
            </a:extLst>
          </p:cNvPr>
          <p:cNvSpPr/>
          <p:nvPr/>
        </p:nvSpPr>
        <p:spPr>
          <a:xfrm>
            <a:off x="736936" y="3508279"/>
            <a:ext cx="3435120" cy="1274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000" spc="-150">
                <a:solidFill>
                  <a:schemeClr val="bg1"/>
                </a:solidFill>
                <a:latin typeface="Yu Gothic Medium" panose="020B0400000000000000" pitchFamily="34" charset="-128"/>
                <a:ea typeface="Yu Gothic Medium" panose="020B0400000000000000" pitchFamily="34" charset="-128"/>
              </a:rPr>
              <a:t>横浜駅直結のジョイナスは、約</a:t>
            </a:r>
            <a:r>
              <a:rPr kumimoji="1" lang="en-US" altLang="ja-JP" sz="1000" spc="-150" dirty="0">
                <a:solidFill>
                  <a:schemeClr val="bg1"/>
                </a:solidFill>
                <a:latin typeface="Yu Gothic Medium" panose="020B0400000000000000" pitchFamily="34" charset="-128"/>
                <a:ea typeface="Yu Gothic Medium" panose="020B0400000000000000" pitchFamily="34" charset="-128"/>
              </a:rPr>
              <a:t>50</a:t>
            </a:r>
            <a:r>
              <a:rPr kumimoji="1" lang="ja-JP" altLang="en-US" sz="1000" spc="-150">
                <a:solidFill>
                  <a:schemeClr val="bg1"/>
                </a:solidFill>
                <a:latin typeface="Yu Gothic Medium" panose="020B0400000000000000" pitchFamily="34" charset="-128"/>
                <a:ea typeface="Yu Gothic Medium" panose="020B0400000000000000" pitchFamily="34" charset="-128"/>
              </a:rPr>
              <a:t>年にわたり毎日、人と人、人と街をつなぎ、横浜と共に歩み続けてきました。だからこそ、私たちはステキな「</a:t>
            </a:r>
            <a:r>
              <a:rPr kumimoji="1" lang="en-US" altLang="ja-JP" sz="1000" spc="-150" dirty="0">
                <a:solidFill>
                  <a:schemeClr val="bg1"/>
                </a:solidFill>
                <a:latin typeface="Yu Gothic Medium" panose="020B0400000000000000" pitchFamily="34" charset="-128"/>
                <a:ea typeface="Yu Gothic Medium" panose="020B0400000000000000" pitchFamily="34" charset="-128"/>
              </a:rPr>
              <a:t> </a:t>
            </a:r>
            <a:r>
              <a:rPr kumimoji="1" lang="ja-JP" altLang="en-US" sz="1000" spc="-150">
                <a:solidFill>
                  <a:schemeClr val="bg1"/>
                </a:solidFill>
                <a:latin typeface="Yu Gothic Medium" panose="020B0400000000000000" pitchFamily="34" charset="-128"/>
                <a:ea typeface="Yu Gothic Medium" panose="020B0400000000000000" pitchFamily="34" charset="-128"/>
              </a:rPr>
              <a:t>毎日＝いつも</a:t>
            </a:r>
            <a:r>
              <a:rPr kumimoji="1" lang="en-US" altLang="ja-JP" sz="1000" spc="-150" dirty="0">
                <a:solidFill>
                  <a:schemeClr val="bg1"/>
                </a:solidFill>
                <a:latin typeface="Yu Gothic Medium" panose="020B0400000000000000" pitchFamily="34" charset="-128"/>
                <a:ea typeface="Yu Gothic Medium" panose="020B0400000000000000" pitchFamily="34" charset="-128"/>
              </a:rPr>
              <a:t> </a:t>
            </a:r>
            <a:r>
              <a:rPr kumimoji="1" lang="ja-JP" altLang="en-US" sz="1000" spc="-150">
                <a:solidFill>
                  <a:schemeClr val="bg1"/>
                </a:solidFill>
                <a:latin typeface="Yu Gothic Medium" panose="020B0400000000000000" pitchFamily="34" charset="-128"/>
                <a:ea typeface="Yu Gothic Medium" panose="020B0400000000000000" pitchFamily="34" charset="-128"/>
              </a:rPr>
              <a:t>」の積み重ねが、人生を温かく色づけると信じています。横浜の「</a:t>
            </a:r>
            <a:r>
              <a:rPr kumimoji="1" lang="en-US" altLang="ja-JP" sz="1000" spc="-150" dirty="0">
                <a:solidFill>
                  <a:schemeClr val="bg1"/>
                </a:solidFill>
                <a:latin typeface="Yu Gothic Medium" panose="020B0400000000000000" pitchFamily="34" charset="-128"/>
                <a:ea typeface="Yu Gothic Medium" panose="020B0400000000000000" pitchFamily="34" charset="-128"/>
              </a:rPr>
              <a:t> </a:t>
            </a:r>
            <a:r>
              <a:rPr kumimoji="1" lang="ja-JP" altLang="en-US" sz="1000" spc="-150">
                <a:solidFill>
                  <a:schemeClr val="bg1"/>
                </a:solidFill>
                <a:latin typeface="Yu Gothic Medium" panose="020B0400000000000000" pitchFamily="34" charset="-128"/>
                <a:ea typeface="Yu Gothic Medium" panose="020B0400000000000000" pitchFamily="34" charset="-128"/>
              </a:rPr>
              <a:t>いつも</a:t>
            </a:r>
            <a:r>
              <a:rPr kumimoji="1" lang="en-US" altLang="ja-JP" sz="1000" spc="-150" dirty="0">
                <a:solidFill>
                  <a:schemeClr val="bg1"/>
                </a:solidFill>
                <a:latin typeface="Yu Gothic Medium" panose="020B0400000000000000" pitchFamily="34" charset="-128"/>
                <a:ea typeface="Yu Gothic Medium" panose="020B0400000000000000" pitchFamily="34" charset="-128"/>
              </a:rPr>
              <a:t> </a:t>
            </a:r>
            <a:r>
              <a:rPr kumimoji="1" lang="ja-JP" altLang="en-US" sz="1000" spc="-150">
                <a:solidFill>
                  <a:schemeClr val="bg1"/>
                </a:solidFill>
                <a:latin typeface="Yu Gothic Medium" panose="020B0400000000000000" pitchFamily="34" charset="-128"/>
                <a:ea typeface="Yu Gothic Medium" panose="020B0400000000000000" pitchFamily="34" charset="-128"/>
              </a:rPr>
              <a:t>」をもっと誇らしく「</a:t>
            </a:r>
            <a:r>
              <a:rPr kumimoji="1" lang="en-US" altLang="ja-JP" sz="1000" spc="-150" dirty="0">
                <a:solidFill>
                  <a:schemeClr val="bg1"/>
                </a:solidFill>
                <a:latin typeface="Yu Gothic Medium" panose="020B0400000000000000" pitchFamily="34" charset="-128"/>
                <a:ea typeface="Yu Gothic Medium" panose="020B0400000000000000" pitchFamily="34" charset="-128"/>
              </a:rPr>
              <a:t> </a:t>
            </a:r>
            <a:r>
              <a:rPr kumimoji="1" lang="ja-JP" altLang="en-US" sz="1000" spc="-150">
                <a:solidFill>
                  <a:schemeClr val="bg1"/>
                </a:solidFill>
                <a:latin typeface="Yu Gothic Medium" panose="020B0400000000000000" pitchFamily="34" charset="-128"/>
                <a:ea typeface="Yu Gothic Medium" panose="020B0400000000000000" pitchFamily="34" charset="-128"/>
              </a:rPr>
              <a:t>ステキに、かえていく</a:t>
            </a:r>
            <a:r>
              <a:rPr kumimoji="1" lang="en-US" altLang="ja-JP" sz="1000" spc="-150" dirty="0">
                <a:solidFill>
                  <a:schemeClr val="bg1"/>
                </a:solidFill>
                <a:latin typeface="Yu Gothic Medium" panose="020B0400000000000000" pitchFamily="34" charset="-128"/>
                <a:ea typeface="Yu Gothic Medium" panose="020B0400000000000000" pitchFamily="34" charset="-128"/>
              </a:rPr>
              <a:t> </a:t>
            </a:r>
            <a:r>
              <a:rPr kumimoji="1" lang="ja-JP" altLang="en-US" sz="1000" spc="-150">
                <a:solidFill>
                  <a:schemeClr val="bg1"/>
                </a:solidFill>
                <a:latin typeface="Yu Gothic Medium" panose="020B0400000000000000" pitchFamily="34" charset="-128"/>
                <a:ea typeface="Yu Gothic Medium" panose="020B0400000000000000" pitchFamily="34" charset="-128"/>
              </a:rPr>
              <a:t>」、そんな場所でありたいという想いを込めました。</a:t>
            </a:r>
            <a:endParaRPr kumimoji="1" lang="ja-JP" altLang="en-US" sz="1000" spc="-150" dirty="0">
              <a:solidFill>
                <a:schemeClr val="bg1"/>
              </a:solidFill>
              <a:latin typeface="Yu Gothic Medium" panose="020B0400000000000000" pitchFamily="34" charset="-128"/>
              <a:ea typeface="Yu Gothic Medium" panose="020B0400000000000000" pitchFamily="34" charset="-128"/>
            </a:endParaRPr>
          </a:p>
        </p:txBody>
      </p:sp>
      <p:sp>
        <p:nvSpPr>
          <p:cNvPr id="34" name="正方形/長方形 33">
            <a:extLst>
              <a:ext uri="{FF2B5EF4-FFF2-40B4-BE49-F238E27FC236}">
                <a16:creationId xmlns:a16="http://schemas.microsoft.com/office/drawing/2014/main" id="{C29AC218-1957-624A-83D7-316E589BCC7C}"/>
              </a:ext>
            </a:extLst>
          </p:cNvPr>
          <p:cNvSpPr/>
          <p:nvPr/>
        </p:nvSpPr>
        <p:spPr>
          <a:xfrm>
            <a:off x="780942" y="2686433"/>
            <a:ext cx="3391114" cy="440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bg1"/>
                </a:solidFill>
                <a:effectLst>
                  <a:outerShdw blurRad="50800" dist="38100" dir="2700000" algn="tl" rotWithShape="0">
                    <a:prstClr val="black">
                      <a:alpha val="40000"/>
                    </a:prstClr>
                  </a:outerShdw>
                </a:effectLst>
                <a:latin typeface="Yu Mincho Demibold" panose="02020400000000000000" pitchFamily="18" charset="-128"/>
                <a:ea typeface="Yu Mincho Demibold" panose="02020400000000000000" pitchFamily="18" charset="-128"/>
              </a:rPr>
              <a:t>いつもを</a:t>
            </a:r>
            <a:r>
              <a:rPr kumimoji="1" lang="ja-JP" altLang="en-US" sz="1600" b="1" spc="-300">
                <a:solidFill>
                  <a:schemeClr val="bg1"/>
                </a:solidFill>
                <a:effectLst>
                  <a:outerShdw blurRad="50800" dist="38100" dir="2700000" algn="tl" rotWithShape="0">
                    <a:prstClr val="black">
                      <a:alpha val="40000"/>
                    </a:prstClr>
                  </a:outerShdw>
                </a:effectLst>
                <a:latin typeface="Yu Mincho Demibold" panose="02020400000000000000" pitchFamily="18" charset="-128"/>
                <a:ea typeface="Yu Mincho Demibold" panose="02020400000000000000" pitchFamily="18" charset="-128"/>
              </a:rPr>
              <a:t>、</a:t>
            </a:r>
            <a:r>
              <a:rPr kumimoji="1" lang="ja-JP" altLang="en-US" sz="1600" b="1">
                <a:solidFill>
                  <a:schemeClr val="bg1"/>
                </a:solidFill>
                <a:effectLst>
                  <a:outerShdw blurRad="50800" dist="38100" dir="2700000" algn="tl" rotWithShape="0">
                    <a:prstClr val="black">
                      <a:alpha val="40000"/>
                    </a:prstClr>
                  </a:outerShdw>
                </a:effectLst>
                <a:latin typeface="Yu Mincho Demibold" panose="02020400000000000000" pitchFamily="18" charset="-128"/>
                <a:ea typeface="Yu Mincho Demibold" panose="02020400000000000000" pitchFamily="18" charset="-128"/>
              </a:rPr>
              <a:t>ステキに</a:t>
            </a:r>
            <a:r>
              <a:rPr kumimoji="1" lang="ja-JP" altLang="en-US" sz="1600" b="1" spc="-300">
                <a:solidFill>
                  <a:schemeClr val="bg1"/>
                </a:solidFill>
                <a:effectLst>
                  <a:outerShdw blurRad="50800" dist="38100" dir="2700000" algn="tl" rotWithShape="0">
                    <a:prstClr val="black">
                      <a:alpha val="40000"/>
                    </a:prstClr>
                  </a:outerShdw>
                </a:effectLst>
                <a:latin typeface="Yu Mincho Demibold" panose="02020400000000000000" pitchFamily="18" charset="-128"/>
                <a:ea typeface="Yu Mincho Demibold" panose="02020400000000000000" pitchFamily="18" charset="-128"/>
              </a:rPr>
              <a:t>、</a:t>
            </a:r>
            <a:r>
              <a:rPr kumimoji="1" lang="ja-JP" altLang="en-US" sz="1600" b="1">
                <a:solidFill>
                  <a:schemeClr val="bg1"/>
                </a:solidFill>
                <a:effectLst>
                  <a:outerShdw blurRad="50800" dist="38100" dir="2700000" algn="tl" rotWithShape="0">
                    <a:prstClr val="black">
                      <a:alpha val="40000"/>
                    </a:prstClr>
                  </a:outerShdw>
                </a:effectLst>
                <a:latin typeface="Yu Mincho Demibold" panose="02020400000000000000" pitchFamily="18" charset="-128"/>
                <a:ea typeface="Yu Mincho Demibold" panose="02020400000000000000" pitchFamily="18" charset="-128"/>
              </a:rPr>
              <a:t>かえていく。</a:t>
            </a:r>
            <a:endParaRPr kumimoji="1" lang="ja-JP" altLang="en-US" sz="1600" b="1" dirty="0">
              <a:solidFill>
                <a:schemeClr val="bg1"/>
              </a:solidFill>
              <a:effectLst>
                <a:outerShdw blurRad="50800" dist="38100" dir="2700000" algn="tl" rotWithShape="0">
                  <a:prstClr val="black">
                    <a:alpha val="40000"/>
                  </a:prstClr>
                </a:outerShdw>
              </a:effectLst>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413791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5F8D781-AF21-E948-A3C4-305E6203E8E3}"/>
              </a:ext>
            </a:extLst>
          </p:cNvPr>
          <p:cNvSpPr/>
          <p:nvPr/>
        </p:nvSpPr>
        <p:spPr>
          <a:xfrm>
            <a:off x="0" y="375550"/>
            <a:ext cx="2811780" cy="709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5376B0FF-DEEF-0046-BAD1-462A49A4457D}"/>
              </a:ext>
            </a:extLst>
          </p:cNvPr>
          <p:cNvSpPr txBox="1"/>
          <p:nvPr/>
        </p:nvSpPr>
        <p:spPr>
          <a:xfrm>
            <a:off x="895871" y="103990"/>
            <a:ext cx="1915909" cy="276999"/>
          </a:xfrm>
          <a:prstGeom prst="rect">
            <a:avLst/>
          </a:prstGeom>
          <a:noFill/>
        </p:spPr>
        <p:txBody>
          <a:bodyPr wrap="none" rtlCol="0" anchor="ctr">
            <a:spAutoFit/>
          </a:bodyPr>
          <a:lstStyle/>
          <a:p>
            <a:pPr algn="r"/>
            <a:r>
              <a:rPr kumimoji="1" lang="ja-JP" altLang="en-US" sz="1200" b="1" spc="300">
                <a:solidFill>
                  <a:schemeClr val="tx1">
                    <a:lumMod val="75000"/>
                    <a:lumOff val="25000"/>
                  </a:schemeClr>
                </a:solidFill>
                <a:latin typeface="Yu Gothic" panose="020B0400000000000000" pitchFamily="34" charset="-128"/>
                <a:ea typeface="Yu Gothic" panose="020B0400000000000000" pitchFamily="34" charset="-128"/>
              </a:rPr>
              <a:t>ターゲットイメージ</a:t>
            </a:r>
          </a:p>
        </p:txBody>
      </p:sp>
      <p:sp>
        <p:nvSpPr>
          <p:cNvPr id="34" name="正方形/長方形 33">
            <a:extLst>
              <a:ext uri="{FF2B5EF4-FFF2-40B4-BE49-F238E27FC236}">
                <a16:creationId xmlns:a16="http://schemas.microsoft.com/office/drawing/2014/main" id="{C29AC218-1957-624A-83D7-316E589BCC7C}"/>
              </a:ext>
            </a:extLst>
          </p:cNvPr>
          <p:cNvSpPr/>
          <p:nvPr/>
        </p:nvSpPr>
        <p:spPr>
          <a:xfrm>
            <a:off x="1645193" y="748813"/>
            <a:ext cx="6608322" cy="109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自分以外の価値観に対してオープン。</a:t>
            </a:r>
            <a:endParaRPr kumimoji="1"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a:p>
            <a:pPr algn="ctr"/>
            <a:r>
              <a:rPr kumimoji="1"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いいなと思うものを、自分なりにアレンジして取り入れる。</a:t>
            </a:r>
            <a:endParaRPr kumimoji="1"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a:p>
            <a:pPr algn="ctr"/>
            <a:r>
              <a:rPr kumimoji="1"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そんな、ちょっとしたこだわりを楽しめる人。</a:t>
            </a:r>
            <a:endParaRPr kumimoji="1" lang="ja-JP" altLang="en-US"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p:txBody>
      </p:sp>
      <p:sp>
        <p:nvSpPr>
          <p:cNvPr id="37" name="正方形/長方形 36">
            <a:extLst>
              <a:ext uri="{FF2B5EF4-FFF2-40B4-BE49-F238E27FC236}">
                <a16:creationId xmlns:a16="http://schemas.microsoft.com/office/drawing/2014/main" id="{A94045F5-0CFB-0048-B924-7C95D4EB541E}"/>
              </a:ext>
            </a:extLst>
          </p:cNvPr>
          <p:cNvSpPr/>
          <p:nvPr/>
        </p:nvSpPr>
        <p:spPr>
          <a:xfrm>
            <a:off x="-2" y="3429000"/>
            <a:ext cx="9906002" cy="3428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DDFDF540-F16D-0D48-AF42-764F0CEC0359}"/>
              </a:ext>
            </a:extLst>
          </p:cNvPr>
          <p:cNvSpPr/>
          <p:nvPr/>
        </p:nvSpPr>
        <p:spPr>
          <a:xfrm>
            <a:off x="903083" y="1940245"/>
            <a:ext cx="8099834" cy="806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900">
                <a:solidFill>
                  <a:schemeClr val="tx1">
                    <a:lumMod val="75000"/>
                    <a:lumOff val="25000"/>
                  </a:schemeClr>
                </a:solidFill>
                <a:latin typeface="Yu Gothic Medium" panose="020B0400000000000000" pitchFamily="34" charset="-128"/>
                <a:ea typeface="Yu Gothic Medium" panose="020B0400000000000000" pitchFamily="34" charset="-128"/>
              </a:rPr>
              <a:t>半世紀以上にわたり横浜の人々と共に歩み続けてきているジョイナス。これからも駅直結の</a:t>
            </a:r>
            <a:r>
              <a:rPr kumimoji="1" lang="en-US" altLang="ja-JP" sz="900" dirty="0">
                <a:solidFill>
                  <a:schemeClr val="tx1">
                    <a:lumMod val="75000"/>
                    <a:lumOff val="25000"/>
                  </a:schemeClr>
                </a:solidFill>
                <a:latin typeface="Yu Gothic Medium" panose="020B0400000000000000" pitchFamily="34" charset="-128"/>
                <a:ea typeface="Yu Gothic Medium" panose="020B0400000000000000" pitchFamily="34" charset="-128"/>
              </a:rPr>
              <a:t>SC</a:t>
            </a:r>
            <a:r>
              <a:rPr kumimoji="1" lang="ja-JP" altLang="en-US" sz="900">
                <a:solidFill>
                  <a:schemeClr val="tx1">
                    <a:lumMod val="75000"/>
                    <a:lumOff val="25000"/>
                  </a:schemeClr>
                </a:solidFill>
                <a:latin typeface="Yu Gothic Medium" panose="020B0400000000000000" pitchFamily="34" charset="-128"/>
                <a:ea typeface="Yu Gothic Medium" panose="020B0400000000000000" pitchFamily="34" charset="-128"/>
              </a:rPr>
              <a:t>として、人々の日常と</a:t>
            </a:r>
            <a:endParaRPr kumimoji="1" lang="en-US" altLang="ja-JP" sz="900" dirty="0">
              <a:solidFill>
                <a:schemeClr val="tx1">
                  <a:lumMod val="75000"/>
                  <a:lumOff val="25000"/>
                </a:schemeClr>
              </a:solidFill>
              <a:latin typeface="Yu Gothic Medium" panose="020B0400000000000000" pitchFamily="34" charset="-128"/>
              <a:ea typeface="Yu Gothic Medium" panose="020B0400000000000000" pitchFamily="34" charset="-128"/>
            </a:endParaRPr>
          </a:p>
          <a:p>
            <a:pPr algn="ctr">
              <a:lnSpc>
                <a:spcPct val="150000"/>
              </a:lnSpc>
            </a:pPr>
            <a:r>
              <a:rPr kumimoji="1" lang="ja-JP" altLang="en-US" sz="900">
                <a:solidFill>
                  <a:schemeClr val="tx1">
                    <a:lumMod val="75000"/>
                    <a:lumOff val="25000"/>
                  </a:schemeClr>
                </a:solidFill>
                <a:latin typeface="Yu Gothic Medium" panose="020B0400000000000000" pitchFamily="34" charset="-128"/>
                <a:ea typeface="Yu Gothic Medium" panose="020B0400000000000000" pitchFamily="34" charset="-128"/>
              </a:rPr>
              <a:t>つながりながら、地元である「横浜らしさ」を大切にし、その価値観をお客様と共有していきたいと思っています。</a:t>
            </a:r>
            <a:endParaRPr kumimoji="1" lang="en-US" altLang="ja-JP" sz="900" dirty="0">
              <a:solidFill>
                <a:schemeClr val="tx1">
                  <a:lumMod val="75000"/>
                  <a:lumOff val="25000"/>
                </a:schemeClr>
              </a:solidFill>
              <a:latin typeface="Yu Gothic Medium" panose="020B0400000000000000" pitchFamily="34" charset="-128"/>
              <a:ea typeface="Yu Gothic Medium" panose="020B0400000000000000" pitchFamily="34" charset="-128"/>
            </a:endParaRPr>
          </a:p>
          <a:p>
            <a:pPr algn="ctr">
              <a:lnSpc>
                <a:spcPct val="150000"/>
              </a:lnSpc>
            </a:pPr>
            <a:r>
              <a:rPr kumimoji="1" lang="ja-JP" altLang="en-US" sz="900">
                <a:solidFill>
                  <a:schemeClr val="tx1">
                    <a:lumMod val="75000"/>
                    <a:lumOff val="25000"/>
                  </a:schemeClr>
                </a:solidFill>
                <a:latin typeface="Yu Gothic Medium" panose="020B0400000000000000" pitchFamily="34" charset="-128"/>
                <a:ea typeface="Yu Gothic Medium" panose="020B0400000000000000" pitchFamily="34" charset="-128"/>
              </a:rPr>
              <a:t>開港都市として、常に新しい考えやモノ･コトに門戸を開きながら、自分のフィルターを通し、我が街に取り入れてきた横浜の人々。</a:t>
            </a:r>
            <a:endParaRPr kumimoji="1" lang="en-US" altLang="ja-JP" sz="900" dirty="0">
              <a:solidFill>
                <a:schemeClr val="tx1">
                  <a:lumMod val="75000"/>
                  <a:lumOff val="25000"/>
                </a:schemeClr>
              </a:solidFill>
              <a:latin typeface="Yu Gothic Medium" panose="020B0400000000000000" pitchFamily="34" charset="-128"/>
              <a:ea typeface="Yu Gothic Medium" panose="020B0400000000000000" pitchFamily="34" charset="-128"/>
            </a:endParaRPr>
          </a:p>
          <a:p>
            <a:pPr algn="ctr">
              <a:lnSpc>
                <a:spcPct val="150000"/>
              </a:lnSpc>
            </a:pPr>
            <a:r>
              <a:rPr kumimoji="1" lang="ja-JP" altLang="en-US" sz="900">
                <a:solidFill>
                  <a:schemeClr val="tx1">
                    <a:lumMod val="75000"/>
                    <a:lumOff val="25000"/>
                  </a:schemeClr>
                </a:solidFill>
                <a:latin typeface="Yu Gothic Medium" panose="020B0400000000000000" pitchFamily="34" charset="-128"/>
                <a:ea typeface="Yu Gothic Medium" panose="020B0400000000000000" pitchFamily="34" charset="-128"/>
              </a:rPr>
              <a:t>そんな「横浜らしさ」を表現する人たちをコミュニケーションターゲットとしています。</a:t>
            </a:r>
            <a:endParaRPr kumimoji="1" lang="ja-JP" altLang="en-US" sz="900" dirty="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pic>
        <p:nvPicPr>
          <p:cNvPr id="7" name="図 6">
            <a:extLst>
              <a:ext uri="{FF2B5EF4-FFF2-40B4-BE49-F238E27FC236}">
                <a16:creationId xmlns:a16="http://schemas.microsoft.com/office/drawing/2014/main" id="{587492EA-3904-A243-82B0-0AF60FF96065}"/>
              </a:ext>
            </a:extLst>
          </p:cNvPr>
          <p:cNvPicPr>
            <a:picLocks noChangeAspect="1"/>
          </p:cNvPicPr>
          <p:nvPr/>
        </p:nvPicPr>
        <p:blipFill>
          <a:blip r:embed="rId2"/>
          <a:stretch>
            <a:fillRect/>
          </a:stretch>
        </p:blipFill>
        <p:spPr>
          <a:xfrm>
            <a:off x="6600296" y="3056591"/>
            <a:ext cx="2802233" cy="1863870"/>
          </a:xfrm>
          <a:prstGeom prst="rect">
            <a:avLst/>
          </a:prstGeom>
        </p:spPr>
      </p:pic>
      <p:pic>
        <p:nvPicPr>
          <p:cNvPr id="8" name="図 7">
            <a:extLst>
              <a:ext uri="{FF2B5EF4-FFF2-40B4-BE49-F238E27FC236}">
                <a16:creationId xmlns:a16="http://schemas.microsoft.com/office/drawing/2014/main" id="{46D2C0F5-7453-4743-B839-F09A3527F94D}"/>
              </a:ext>
            </a:extLst>
          </p:cNvPr>
          <p:cNvPicPr>
            <a:picLocks noChangeAspect="1"/>
          </p:cNvPicPr>
          <p:nvPr/>
        </p:nvPicPr>
        <p:blipFill>
          <a:blip r:embed="rId3"/>
          <a:stretch>
            <a:fillRect/>
          </a:stretch>
        </p:blipFill>
        <p:spPr>
          <a:xfrm>
            <a:off x="483435" y="3063740"/>
            <a:ext cx="2822346" cy="1879716"/>
          </a:xfrm>
          <a:prstGeom prst="rect">
            <a:avLst/>
          </a:prstGeom>
        </p:spPr>
      </p:pic>
      <p:sp>
        <p:nvSpPr>
          <p:cNvPr id="10" name="正方形/長方形 9">
            <a:extLst>
              <a:ext uri="{FF2B5EF4-FFF2-40B4-BE49-F238E27FC236}">
                <a16:creationId xmlns:a16="http://schemas.microsoft.com/office/drawing/2014/main" id="{C1F51934-BEE1-3547-BEDA-6B50B83AA166}"/>
              </a:ext>
            </a:extLst>
          </p:cNvPr>
          <p:cNvSpPr/>
          <p:nvPr/>
        </p:nvSpPr>
        <p:spPr>
          <a:xfrm>
            <a:off x="483435" y="4966450"/>
            <a:ext cx="148554" cy="402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 name="正方形/長方形 10">
            <a:extLst>
              <a:ext uri="{FF2B5EF4-FFF2-40B4-BE49-F238E27FC236}">
                <a16:creationId xmlns:a16="http://schemas.microsoft.com/office/drawing/2014/main" id="{F05E2001-8723-6D4B-BF5B-5D148D89EEDC}"/>
              </a:ext>
            </a:extLst>
          </p:cNvPr>
          <p:cNvSpPr/>
          <p:nvPr/>
        </p:nvSpPr>
        <p:spPr>
          <a:xfrm>
            <a:off x="3548698" y="4966450"/>
            <a:ext cx="148554" cy="402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 name="正方形/長方形 11">
            <a:extLst>
              <a:ext uri="{FF2B5EF4-FFF2-40B4-BE49-F238E27FC236}">
                <a16:creationId xmlns:a16="http://schemas.microsoft.com/office/drawing/2014/main" id="{51959DBC-A747-E941-B0B9-D90DBFFE6D9F}"/>
              </a:ext>
            </a:extLst>
          </p:cNvPr>
          <p:cNvSpPr/>
          <p:nvPr/>
        </p:nvSpPr>
        <p:spPr>
          <a:xfrm>
            <a:off x="6613961" y="4966450"/>
            <a:ext cx="148554" cy="402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 name="テキスト ボックス 12">
            <a:extLst>
              <a:ext uri="{FF2B5EF4-FFF2-40B4-BE49-F238E27FC236}">
                <a16:creationId xmlns:a16="http://schemas.microsoft.com/office/drawing/2014/main" id="{844CCAB1-CFD3-874D-BC76-72D5008249B2}"/>
              </a:ext>
            </a:extLst>
          </p:cNvPr>
          <p:cNvSpPr txBox="1"/>
          <p:nvPr/>
        </p:nvSpPr>
        <p:spPr>
          <a:xfrm>
            <a:off x="3707057" y="5014490"/>
            <a:ext cx="2685351" cy="292388"/>
          </a:xfrm>
          <a:prstGeom prst="rect">
            <a:avLst/>
          </a:prstGeom>
          <a:noFill/>
        </p:spPr>
        <p:txBody>
          <a:bodyPr wrap="none" rtlCol="0">
            <a:spAutoFit/>
          </a:bodyPr>
          <a:lstStyle/>
          <a:p>
            <a:r>
              <a:rPr kumimoji="1" lang="ja-JP" altLang="en-US" sz="1300" b="1" dirty="0">
                <a:solidFill>
                  <a:schemeClr val="bg1"/>
                </a:solidFill>
                <a:latin typeface="Yu Mincho Demibold" panose="02020400000000000000" pitchFamily="18" charset="-128"/>
                <a:ea typeface="Yu Mincho Demibold" panose="02020400000000000000" pitchFamily="18" charset="-128"/>
              </a:rPr>
              <a:t>有職女性・ファッションユーザー</a:t>
            </a:r>
          </a:p>
        </p:txBody>
      </p:sp>
      <p:sp>
        <p:nvSpPr>
          <p:cNvPr id="14" name="テキスト ボックス 13">
            <a:extLst>
              <a:ext uri="{FF2B5EF4-FFF2-40B4-BE49-F238E27FC236}">
                <a16:creationId xmlns:a16="http://schemas.microsoft.com/office/drawing/2014/main" id="{E5D88E0F-9FCF-8341-8FA2-AF7B67864087}"/>
              </a:ext>
            </a:extLst>
          </p:cNvPr>
          <p:cNvSpPr txBox="1"/>
          <p:nvPr/>
        </p:nvSpPr>
        <p:spPr>
          <a:xfrm>
            <a:off x="667292" y="5014490"/>
            <a:ext cx="1005403" cy="292388"/>
          </a:xfrm>
          <a:prstGeom prst="rect">
            <a:avLst/>
          </a:prstGeom>
          <a:noFill/>
        </p:spPr>
        <p:txBody>
          <a:bodyPr wrap="none" rtlCol="0">
            <a:spAutoFit/>
          </a:bodyPr>
          <a:lstStyle/>
          <a:p>
            <a:r>
              <a:rPr kumimoji="1" lang="ja-JP" altLang="en-US" sz="1300" b="1" spc="300">
                <a:solidFill>
                  <a:schemeClr val="bg1"/>
                </a:solidFill>
                <a:latin typeface="Yu Mincho Demibold" panose="02020400000000000000" pitchFamily="18" charset="-128"/>
                <a:ea typeface="Yu Mincho Demibold" panose="02020400000000000000" pitchFamily="18" charset="-128"/>
              </a:rPr>
              <a:t>駅利用者</a:t>
            </a:r>
          </a:p>
        </p:txBody>
      </p:sp>
      <p:sp>
        <p:nvSpPr>
          <p:cNvPr id="15" name="テキスト ボックス 14">
            <a:extLst>
              <a:ext uri="{FF2B5EF4-FFF2-40B4-BE49-F238E27FC236}">
                <a16:creationId xmlns:a16="http://schemas.microsoft.com/office/drawing/2014/main" id="{278C1D4C-3034-AD4D-86B3-3259C5B0B21A}"/>
              </a:ext>
            </a:extLst>
          </p:cNvPr>
          <p:cNvSpPr txBox="1"/>
          <p:nvPr/>
        </p:nvSpPr>
        <p:spPr>
          <a:xfrm>
            <a:off x="6762515" y="5014490"/>
            <a:ext cx="2435282" cy="292388"/>
          </a:xfrm>
          <a:prstGeom prst="rect">
            <a:avLst/>
          </a:prstGeom>
          <a:noFill/>
        </p:spPr>
        <p:txBody>
          <a:bodyPr wrap="none" rtlCol="0">
            <a:spAutoFit/>
          </a:bodyPr>
          <a:lstStyle/>
          <a:p>
            <a:r>
              <a:rPr kumimoji="1" lang="ja-JP" altLang="en-US" sz="1300" b="1">
                <a:solidFill>
                  <a:schemeClr val="bg1"/>
                </a:solidFill>
                <a:latin typeface="Yu Mincho Demibold" panose="02020400000000000000" pitchFamily="18" charset="-128"/>
                <a:ea typeface="Yu Mincho Demibold" panose="02020400000000000000" pitchFamily="18" charset="-128"/>
              </a:rPr>
              <a:t>三世代家族･アクティブシニア</a:t>
            </a:r>
          </a:p>
        </p:txBody>
      </p:sp>
      <p:sp>
        <p:nvSpPr>
          <p:cNvPr id="16" name="正方形/長方形 15">
            <a:extLst>
              <a:ext uri="{FF2B5EF4-FFF2-40B4-BE49-F238E27FC236}">
                <a16:creationId xmlns:a16="http://schemas.microsoft.com/office/drawing/2014/main" id="{6AD00205-58BC-7741-A934-B2B5C1FAAA49}"/>
              </a:ext>
            </a:extLst>
          </p:cNvPr>
          <p:cNvSpPr/>
          <p:nvPr/>
        </p:nvSpPr>
        <p:spPr>
          <a:xfrm>
            <a:off x="3537310" y="5415233"/>
            <a:ext cx="2835477" cy="114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00" dirty="0">
                <a:solidFill>
                  <a:schemeClr val="bg1"/>
                </a:solidFill>
              </a:rPr>
              <a:t>憧れの街、横浜の駅ビルに相応しく上質なコスメから最新トレンドアイテムまで。高い感度やこだわりのライフスタイルをもったお客様が中心ターゲットとなります。</a:t>
            </a:r>
            <a:endParaRPr kumimoji="1" lang="en-US" altLang="ja-JP" sz="800" dirty="0">
              <a:solidFill>
                <a:schemeClr val="bg1"/>
              </a:solidFill>
            </a:endParaRPr>
          </a:p>
          <a:p>
            <a:r>
              <a:rPr kumimoji="1" lang="ja-JP" altLang="en-US" sz="800" dirty="0">
                <a:solidFill>
                  <a:schemeClr val="bg1"/>
                </a:solidFill>
              </a:rPr>
              <a:t>自分を大事に、生活そのものをファッションのように楽しむ人々や、働きながらも自分流の感度で日常を過ごしたいと願う子育て世代をジョイナスは応援し続けていきます。</a:t>
            </a:r>
            <a:endParaRPr kumimoji="1" lang="en-US" altLang="ja-JP" sz="800" dirty="0">
              <a:solidFill>
                <a:schemeClr val="bg1"/>
              </a:solidFill>
            </a:endParaRPr>
          </a:p>
        </p:txBody>
      </p:sp>
      <p:sp>
        <p:nvSpPr>
          <p:cNvPr id="17" name="正方形/長方形 16">
            <a:extLst>
              <a:ext uri="{FF2B5EF4-FFF2-40B4-BE49-F238E27FC236}">
                <a16:creationId xmlns:a16="http://schemas.microsoft.com/office/drawing/2014/main" id="{323B3708-54F2-0A4D-A2E0-5AF352BC9CA5}"/>
              </a:ext>
            </a:extLst>
          </p:cNvPr>
          <p:cNvSpPr/>
          <p:nvPr/>
        </p:nvSpPr>
        <p:spPr>
          <a:xfrm>
            <a:off x="439820" y="5415233"/>
            <a:ext cx="2909417" cy="114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00" dirty="0">
                <a:solidFill>
                  <a:schemeClr val="bg1"/>
                </a:solidFill>
              </a:rPr>
              <a:t>通勤通学・お買い物など多くの方が行き交います。</a:t>
            </a:r>
            <a:endParaRPr kumimoji="1" lang="en-US" altLang="ja-JP" sz="800" dirty="0">
              <a:solidFill>
                <a:schemeClr val="bg1"/>
              </a:solidFill>
            </a:endParaRPr>
          </a:p>
          <a:p>
            <a:r>
              <a:rPr kumimoji="1" lang="ja-JP" altLang="en-US" sz="800" dirty="0">
                <a:solidFill>
                  <a:schemeClr val="bg1"/>
                </a:solidFill>
              </a:rPr>
              <a:t>特に平日の通勤帰りの</a:t>
            </a:r>
            <a:r>
              <a:rPr kumimoji="1" lang="ja-JP" altLang="en-US" sz="800" b="1" dirty="0">
                <a:solidFill>
                  <a:schemeClr val="bg1"/>
                </a:solidFill>
              </a:rPr>
              <a:t>立寄率</a:t>
            </a:r>
            <a:r>
              <a:rPr kumimoji="1" lang="ja-JP" altLang="en-US" sz="800" dirty="0">
                <a:solidFill>
                  <a:schemeClr val="bg1"/>
                </a:solidFill>
              </a:rPr>
              <a:t>を高めることで、日常使いにおける圧倒的な生活インフラとしてのポジションを獲得しています。相鉄グループの母艦ホテルである横浜シェラトンホテルにも地下で</a:t>
            </a:r>
            <a:r>
              <a:rPr kumimoji="1" lang="ja-JP" altLang="en-US" sz="800">
                <a:solidFill>
                  <a:schemeClr val="bg1"/>
                </a:solidFill>
              </a:rPr>
              <a:t>繋がり、ビジネスマン層から主婦、</a:t>
            </a:r>
            <a:r>
              <a:rPr kumimoji="1" lang="en-US" altLang="ja-JP" sz="800" dirty="0">
                <a:solidFill>
                  <a:schemeClr val="bg1"/>
                </a:solidFill>
              </a:rPr>
              <a:t>OL</a:t>
            </a:r>
            <a:r>
              <a:rPr kumimoji="1" lang="ja-JP" altLang="en-US" sz="800">
                <a:solidFill>
                  <a:schemeClr val="bg1"/>
                </a:solidFill>
              </a:rPr>
              <a:t>、学生の</a:t>
            </a:r>
            <a:r>
              <a:rPr kumimoji="1" lang="ja-JP" altLang="en-US" sz="800" dirty="0">
                <a:solidFill>
                  <a:schemeClr val="bg1"/>
                </a:solidFill>
              </a:rPr>
              <a:t>ちょっとしたお買い物までにきめ細かく対応。</a:t>
            </a:r>
            <a:endParaRPr kumimoji="1" lang="en-US" altLang="ja-JP" sz="800" dirty="0">
              <a:solidFill>
                <a:schemeClr val="bg1"/>
              </a:solidFill>
            </a:endParaRPr>
          </a:p>
          <a:p>
            <a:r>
              <a:rPr kumimoji="1" lang="ja-JP" altLang="en-US" sz="800" dirty="0">
                <a:solidFill>
                  <a:schemeClr val="bg1"/>
                </a:solidFill>
              </a:rPr>
              <a:t>店舗数と利用者の多さがその売上の源になっています。</a:t>
            </a:r>
          </a:p>
        </p:txBody>
      </p:sp>
      <p:sp>
        <p:nvSpPr>
          <p:cNvPr id="18" name="正方形/長方形 17">
            <a:extLst>
              <a:ext uri="{FF2B5EF4-FFF2-40B4-BE49-F238E27FC236}">
                <a16:creationId xmlns:a16="http://schemas.microsoft.com/office/drawing/2014/main" id="{8387F7CB-F816-6846-9A4A-E5DE2D3E0268}"/>
              </a:ext>
            </a:extLst>
          </p:cNvPr>
          <p:cNvSpPr/>
          <p:nvPr/>
        </p:nvSpPr>
        <p:spPr>
          <a:xfrm>
            <a:off x="6654673" y="5415233"/>
            <a:ext cx="2824089" cy="114885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00" dirty="0">
                <a:solidFill>
                  <a:schemeClr val="bg1"/>
                </a:solidFill>
                <a:latin typeface="+mn-ea"/>
              </a:rPr>
              <a:t>高島屋</a:t>
            </a:r>
            <a:r>
              <a:rPr kumimoji="1" lang="en-US" altLang="ja-JP" sz="800" dirty="0">
                <a:solidFill>
                  <a:schemeClr val="bg1"/>
                </a:solidFill>
                <a:latin typeface="+mn-ea"/>
              </a:rPr>
              <a:t>MD</a:t>
            </a:r>
            <a:r>
              <a:rPr kumimoji="1" lang="ja-JP" altLang="en-US" sz="800" dirty="0">
                <a:solidFill>
                  <a:schemeClr val="bg1"/>
                </a:solidFill>
                <a:latin typeface="+mn-ea"/>
              </a:rPr>
              <a:t>を中心に、多世代へ対応できるのがジョイナスの大きな強み。神奈川</a:t>
            </a:r>
            <a:r>
              <a:rPr kumimoji="1" lang="en-US" altLang="ja-JP" sz="800" dirty="0">
                <a:solidFill>
                  <a:schemeClr val="bg1"/>
                </a:solidFill>
                <a:latin typeface="+mn-ea"/>
              </a:rPr>
              <a:t>NO.1</a:t>
            </a:r>
            <a:r>
              <a:rPr kumimoji="1" lang="ja-JP" altLang="en-US" sz="800" dirty="0">
                <a:solidFill>
                  <a:schemeClr val="bg1"/>
                </a:solidFill>
                <a:latin typeface="+mn-ea"/>
              </a:rPr>
              <a:t>の本客的百貨店と感度の高いファッション・雑貨・食物販の集積</a:t>
            </a:r>
            <a:r>
              <a:rPr kumimoji="1" lang="en-US" altLang="ja-JP" sz="800" dirty="0">
                <a:solidFill>
                  <a:schemeClr val="bg1"/>
                </a:solidFill>
                <a:latin typeface="+mn-ea"/>
              </a:rPr>
              <a:t>SC</a:t>
            </a:r>
            <a:r>
              <a:rPr kumimoji="1" lang="ja-JP" altLang="en-US" sz="800" dirty="0">
                <a:solidFill>
                  <a:schemeClr val="bg1"/>
                </a:solidFill>
                <a:latin typeface="+mn-ea"/>
              </a:rPr>
              <a:t>は、多世代での購入や待ち合わせ、ギフトニーズなどにも対応。</a:t>
            </a:r>
            <a:endParaRPr kumimoji="1" lang="en-US" altLang="ja-JP" sz="800" dirty="0">
              <a:solidFill>
                <a:schemeClr val="bg1"/>
              </a:solidFill>
              <a:latin typeface="+mn-ea"/>
            </a:endParaRPr>
          </a:p>
          <a:p>
            <a:r>
              <a:rPr kumimoji="1" lang="ja-JP" altLang="en-US" sz="800" dirty="0">
                <a:solidFill>
                  <a:schemeClr val="bg1"/>
                </a:solidFill>
                <a:latin typeface="+mn-ea"/>
              </a:rPr>
              <a:t>クリスマス・ハロウィン、帰省や年末年始といった特別な時間から日常まで幅広く対応しています。</a:t>
            </a:r>
            <a:endParaRPr kumimoji="1" lang="en-US" altLang="ja-JP" sz="800" dirty="0">
              <a:solidFill>
                <a:schemeClr val="bg1"/>
              </a:solidFill>
              <a:latin typeface="+mn-ea"/>
            </a:endParaRPr>
          </a:p>
        </p:txBody>
      </p:sp>
      <p:pic>
        <p:nvPicPr>
          <p:cNvPr id="5" name="図 4" descr="髪の長い女性&#10;&#10;自動的に生成された説明">
            <a:extLst>
              <a:ext uri="{FF2B5EF4-FFF2-40B4-BE49-F238E27FC236}">
                <a16:creationId xmlns:a16="http://schemas.microsoft.com/office/drawing/2014/main" id="{ECAB8CA1-AEA2-4EDE-9AD8-DFE99F4C2807}"/>
              </a:ext>
            </a:extLst>
          </p:cNvPr>
          <p:cNvPicPr>
            <a:picLocks noChangeAspect="1"/>
          </p:cNvPicPr>
          <p:nvPr/>
        </p:nvPicPr>
        <p:blipFill rotWithShape="1">
          <a:blip r:embed="rId4"/>
          <a:srcRect l="14357" r="5208" b="4823"/>
          <a:stretch/>
        </p:blipFill>
        <p:spPr>
          <a:xfrm>
            <a:off x="3548698" y="3048668"/>
            <a:ext cx="2824089" cy="1879716"/>
          </a:xfrm>
          <a:prstGeom prst="rect">
            <a:avLst/>
          </a:prstGeom>
        </p:spPr>
      </p:pic>
    </p:spTree>
    <p:extLst>
      <p:ext uri="{BB962C8B-B14F-4D97-AF65-F5344CB8AC3E}">
        <p14:creationId xmlns:p14="http://schemas.microsoft.com/office/powerpoint/2010/main" val="2115472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E072D72-1D85-4C3A-84FA-3DA0B41F38F4}"/>
              </a:ext>
            </a:extLst>
          </p:cNvPr>
          <p:cNvPicPr>
            <a:picLocks noChangeAspect="1"/>
          </p:cNvPicPr>
          <p:nvPr/>
        </p:nvPicPr>
        <p:blipFill rotWithShape="1">
          <a:blip r:embed="rId2"/>
          <a:srcRect t="19937" b="15979"/>
          <a:stretch/>
        </p:blipFill>
        <p:spPr>
          <a:xfrm>
            <a:off x="1037373" y="3919967"/>
            <a:ext cx="3614218" cy="2912988"/>
          </a:xfrm>
          <a:prstGeom prst="rect">
            <a:avLst/>
          </a:prstGeom>
        </p:spPr>
      </p:pic>
      <p:sp>
        <p:nvSpPr>
          <p:cNvPr id="39" name="正方形/長方形 38">
            <a:extLst>
              <a:ext uri="{FF2B5EF4-FFF2-40B4-BE49-F238E27FC236}">
                <a16:creationId xmlns:a16="http://schemas.microsoft.com/office/drawing/2014/main" id="{880CCF81-5B90-6046-9F13-659D160E6304}"/>
              </a:ext>
            </a:extLst>
          </p:cNvPr>
          <p:cNvSpPr/>
          <p:nvPr/>
        </p:nvSpPr>
        <p:spPr>
          <a:xfrm>
            <a:off x="1524301" y="501804"/>
            <a:ext cx="7810542" cy="812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latin typeface="Yu Gothic" panose="020B0400000000000000" pitchFamily="34" charset="-128"/>
              <a:ea typeface="Yu Gothic" panose="020B0400000000000000" pitchFamily="34" charset="-128"/>
            </a:endParaRPr>
          </a:p>
        </p:txBody>
      </p:sp>
      <p:graphicFrame>
        <p:nvGraphicFramePr>
          <p:cNvPr id="12" name="表 11">
            <a:extLst>
              <a:ext uri="{FF2B5EF4-FFF2-40B4-BE49-F238E27FC236}">
                <a16:creationId xmlns:a16="http://schemas.microsoft.com/office/drawing/2014/main" id="{AFD16EB5-5E66-6B46-9E4B-2D60D04E924F}"/>
              </a:ext>
            </a:extLst>
          </p:cNvPr>
          <p:cNvGraphicFramePr>
            <a:graphicFrameLocks noGrp="1"/>
          </p:cNvGraphicFramePr>
          <p:nvPr>
            <p:extLst>
              <p:ext uri="{D42A27DB-BD31-4B8C-83A1-F6EECF244321}">
                <p14:modId xmlns:p14="http://schemas.microsoft.com/office/powerpoint/2010/main" val="474881387"/>
              </p:ext>
            </p:extLst>
          </p:nvPr>
        </p:nvGraphicFramePr>
        <p:xfrm>
          <a:off x="1494183" y="1954425"/>
          <a:ext cx="7840660" cy="120736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68132">
                  <a:extLst>
                    <a:ext uri="{9D8B030D-6E8A-4147-A177-3AD203B41FA5}">
                      <a16:colId xmlns:a16="http://schemas.microsoft.com/office/drawing/2014/main" val="1150228689"/>
                    </a:ext>
                  </a:extLst>
                </a:gridCol>
                <a:gridCol w="1447663">
                  <a:extLst>
                    <a:ext uri="{9D8B030D-6E8A-4147-A177-3AD203B41FA5}">
                      <a16:colId xmlns:a16="http://schemas.microsoft.com/office/drawing/2014/main" val="3401521095"/>
                    </a:ext>
                  </a:extLst>
                </a:gridCol>
                <a:gridCol w="1558213">
                  <a:extLst>
                    <a:ext uri="{9D8B030D-6E8A-4147-A177-3AD203B41FA5}">
                      <a16:colId xmlns:a16="http://schemas.microsoft.com/office/drawing/2014/main" val="863857728"/>
                    </a:ext>
                  </a:extLst>
                </a:gridCol>
                <a:gridCol w="1782147">
                  <a:extLst>
                    <a:ext uri="{9D8B030D-6E8A-4147-A177-3AD203B41FA5}">
                      <a16:colId xmlns:a16="http://schemas.microsoft.com/office/drawing/2014/main" val="120542106"/>
                    </a:ext>
                  </a:extLst>
                </a:gridCol>
                <a:gridCol w="1484505">
                  <a:extLst>
                    <a:ext uri="{9D8B030D-6E8A-4147-A177-3AD203B41FA5}">
                      <a16:colId xmlns:a16="http://schemas.microsoft.com/office/drawing/2014/main" val="3633787472"/>
                    </a:ext>
                  </a:extLst>
                </a:gridCol>
              </a:tblGrid>
              <a:tr h="288679">
                <a:tc>
                  <a:txBody>
                    <a:bodyPr/>
                    <a:lstStyle/>
                    <a:p>
                      <a:pPr algn="ctr"/>
                      <a:r>
                        <a:rPr kumimoji="1" lang="ja-JP" altLang="en-US" sz="1000" spc="600">
                          <a:solidFill>
                            <a:schemeClr val="tx1">
                              <a:lumMod val="75000"/>
                              <a:lumOff val="25000"/>
                            </a:schemeClr>
                          </a:solidFill>
                          <a:latin typeface="+mn-ea"/>
                          <a:ea typeface="+mn-ea"/>
                        </a:rPr>
                        <a:t>売上高</a:t>
                      </a:r>
                    </a:p>
                  </a:txBody>
                  <a:tcPr marL="100584" marR="100584"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00" spc="600">
                          <a:solidFill>
                            <a:schemeClr val="tx1">
                              <a:lumMod val="75000"/>
                              <a:lumOff val="25000"/>
                            </a:schemeClr>
                          </a:solidFill>
                          <a:latin typeface="+mn-ea"/>
                          <a:ea typeface="+mn-ea"/>
                        </a:rPr>
                        <a:t>レジ客数</a:t>
                      </a:r>
                    </a:p>
                  </a:txBody>
                  <a:tcPr marL="100584" marR="100584"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00" spc="600" dirty="0">
                          <a:solidFill>
                            <a:schemeClr val="tx1">
                              <a:lumMod val="75000"/>
                              <a:lumOff val="25000"/>
                            </a:schemeClr>
                          </a:solidFill>
                          <a:latin typeface="+mn-ea"/>
                          <a:ea typeface="+mn-ea"/>
                        </a:rPr>
                        <a:t>客単価</a:t>
                      </a:r>
                    </a:p>
                  </a:txBody>
                  <a:tcPr marL="100584" marR="100584"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00" spc="300">
                          <a:solidFill>
                            <a:schemeClr val="tx1">
                              <a:lumMod val="75000"/>
                              <a:lumOff val="25000"/>
                            </a:schemeClr>
                          </a:solidFill>
                          <a:latin typeface="+mn-ea"/>
                          <a:ea typeface="+mn-ea"/>
                        </a:rPr>
                        <a:t>１日平均レジ客数</a:t>
                      </a:r>
                      <a:endParaRPr kumimoji="1" lang="ja-JP" altLang="en-US" sz="1000" spc="300" dirty="0">
                        <a:solidFill>
                          <a:schemeClr val="tx1">
                            <a:lumMod val="75000"/>
                            <a:lumOff val="25000"/>
                          </a:schemeClr>
                        </a:solidFill>
                        <a:latin typeface="+mn-ea"/>
                        <a:ea typeface="+mn-ea"/>
                      </a:endParaRPr>
                    </a:p>
                  </a:txBody>
                  <a:tcPr marL="100584" marR="100584"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00" spc="600" dirty="0">
                          <a:solidFill>
                            <a:schemeClr val="tx1">
                              <a:lumMod val="75000"/>
                              <a:lumOff val="25000"/>
                            </a:schemeClr>
                          </a:solidFill>
                          <a:latin typeface="+mn-ea"/>
                          <a:ea typeface="+mn-ea"/>
                        </a:rPr>
                        <a:t>月坪効率</a:t>
                      </a:r>
                    </a:p>
                  </a:txBody>
                  <a:tcPr marL="100584" marR="100584"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4493440"/>
                  </a:ext>
                </a:extLst>
              </a:tr>
              <a:tr h="918690">
                <a:tc>
                  <a:txBody>
                    <a:bodyPr/>
                    <a:lstStyle/>
                    <a:p>
                      <a:pPr algn="r"/>
                      <a:endParaRPr kumimoji="1" lang="en-US" altLang="ja-JP" sz="100" b="1" dirty="0">
                        <a:solidFill>
                          <a:schemeClr val="tx1">
                            <a:lumMod val="75000"/>
                            <a:lumOff val="25000"/>
                          </a:schemeClr>
                        </a:solidFill>
                        <a:latin typeface="+mn-ea"/>
                        <a:ea typeface="+mn-ea"/>
                      </a:endParaRPr>
                    </a:p>
                    <a:p>
                      <a:pPr algn="r"/>
                      <a:r>
                        <a:rPr kumimoji="1" lang="en-US" altLang="ja-JP" sz="2800" b="1" dirty="0">
                          <a:solidFill>
                            <a:schemeClr val="tx1">
                              <a:lumMod val="75000"/>
                              <a:lumOff val="25000"/>
                            </a:schemeClr>
                          </a:solidFill>
                          <a:latin typeface="+mn-ea"/>
                          <a:ea typeface="+mn-ea"/>
                        </a:rPr>
                        <a:t>616.5</a:t>
                      </a:r>
                      <a:r>
                        <a:rPr kumimoji="1" lang="ja-JP" altLang="en-US" sz="1000" b="1">
                          <a:solidFill>
                            <a:schemeClr val="tx1">
                              <a:lumMod val="75000"/>
                              <a:lumOff val="25000"/>
                            </a:schemeClr>
                          </a:solidFill>
                          <a:latin typeface="+mn-ea"/>
                          <a:ea typeface="+mn-ea"/>
                        </a:rPr>
                        <a:t>億円</a:t>
                      </a:r>
                      <a:endParaRPr kumimoji="1" lang="en-US" altLang="ja-JP" sz="1000" b="1" dirty="0">
                        <a:solidFill>
                          <a:schemeClr val="tx1">
                            <a:lumMod val="75000"/>
                            <a:lumOff val="25000"/>
                          </a:schemeClr>
                        </a:solidFill>
                        <a:latin typeface="+mn-ea"/>
                        <a:ea typeface="+mn-ea"/>
                      </a:endParaRPr>
                    </a:p>
                    <a:p>
                      <a:pPr algn="r"/>
                      <a:r>
                        <a:rPr kumimoji="1" lang="en-US" altLang="ja-JP" sz="1000" b="1" dirty="0">
                          <a:solidFill>
                            <a:schemeClr val="tx1">
                              <a:lumMod val="75000"/>
                              <a:lumOff val="25000"/>
                            </a:schemeClr>
                          </a:solidFill>
                          <a:latin typeface="+mn-ea"/>
                          <a:ea typeface="+mn-ea"/>
                        </a:rPr>
                        <a:t>(</a:t>
                      </a:r>
                      <a:r>
                        <a:rPr kumimoji="1" lang="ja-JP" altLang="en-US" sz="1000" b="1">
                          <a:solidFill>
                            <a:schemeClr val="tx1">
                              <a:lumMod val="75000"/>
                              <a:lumOff val="25000"/>
                            </a:schemeClr>
                          </a:solidFill>
                          <a:latin typeface="+mn-ea"/>
                          <a:ea typeface="+mn-ea"/>
                        </a:rPr>
                        <a:t>前年比：</a:t>
                      </a:r>
                      <a:r>
                        <a:rPr kumimoji="1" lang="en-US" altLang="ja-JP" sz="1000" b="1" dirty="0">
                          <a:solidFill>
                            <a:schemeClr val="tx1">
                              <a:lumMod val="75000"/>
                              <a:lumOff val="25000"/>
                            </a:schemeClr>
                          </a:solidFill>
                          <a:latin typeface="+mn-ea"/>
                          <a:ea typeface="+mn-ea"/>
                        </a:rPr>
                        <a:t>98.8%)</a:t>
                      </a:r>
                      <a:endParaRPr kumimoji="1" lang="ja-JP" altLang="en-US" sz="1000" b="1" dirty="0">
                        <a:solidFill>
                          <a:schemeClr val="tx1">
                            <a:lumMod val="75000"/>
                            <a:lumOff val="25000"/>
                          </a:schemeClr>
                        </a:solidFill>
                        <a:latin typeface="+mn-ea"/>
                        <a:ea typeface="+mn-ea"/>
                      </a:endParaRPr>
                    </a:p>
                  </a:txBody>
                  <a:tcPr marL="100584" marR="100584" anchor="b">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2800" b="1" dirty="0">
                          <a:solidFill>
                            <a:schemeClr val="tx1">
                              <a:lumMod val="75000"/>
                              <a:lumOff val="25000"/>
                            </a:schemeClr>
                          </a:solidFill>
                          <a:latin typeface="+mn-ea"/>
                          <a:ea typeface="+mn-ea"/>
                        </a:rPr>
                        <a:t>3,182</a:t>
                      </a:r>
                      <a:r>
                        <a:rPr kumimoji="1" lang="ja-JP" altLang="en-US" sz="1100" b="1">
                          <a:solidFill>
                            <a:schemeClr val="tx1">
                              <a:lumMod val="75000"/>
                              <a:lumOff val="25000"/>
                            </a:schemeClr>
                          </a:solidFill>
                          <a:latin typeface="+mn-ea"/>
                          <a:ea typeface="+mn-ea"/>
                        </a:rPr>
                        <a:t>万人</a:t>
                      </a:r>
                      <a:endParaRPr kumimoji="1" lang="en-US" altLang="ja-JP" sz="1100" b="1" dirty="0">
                        <a:solidFill>
                          <a:schemeClr val="tx1">
                            <a:lumMod val="75000"/>
                            <a:lumOff val="25000"/>
                          </a:schemeClr>
                        </a:solidFill>
                        <a:latin typeface="+mn-ea"/>
                        <a:ea typeface="+mn-ea"/>
                      </a:endParaRPr>
                    </a:p>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lumMod val="75000"/>
                              <a:lumOff val="25000"/>
                            </a:schemeClr>
                          </a:solidFill>
                          <a:latin typeface="+mn-ea"/>
                          <a:ea typeface="+mn-ea"/>
                        </a:rPr>
                        <a:t>(</a:t>
                      </a:r>
                      <a:r>
                        <a:rPr kumimoji="1" lang="ja-JP" altLang="en-US" sz="1000" b="1">
                          <a:solidFill>
                            <a:schemeClr val="tx1">
                              <a:lumMod val="75000"/>
                              <a:lumOff val="25000"/>
                            </a:schemeClr>
                          </a:solidFill>
                          <a:latin typeface="+mn-ea"/>
                          <a:ea typeface="+mn-ea"/>
                        </a:rPr>
                        <a:t>前年比：</a:t>
                      </a:r>
                      <a:r>
                        <a:rPr kumimoji="1" lang="en-US" altLang="ja-JP" sz="1000" b="1" dirty="0">
                          <a:solidFill>
                            <a:schemeClr val="tx1">
                              <a:lumMod val="75000"/>
                              <a:lumOff val="25000"/>
                            </a:schemeClr>
                          </a:solidFill>
                          <a:latin typeface="+mn-ea"/>
                          <a:ea typeface="+mn-ea"/>
                        </a:rPr>
                        <a:t>100.0%)</a:t>
                      </a:r>
                      <a:endParaRPr kumimoji="1" lang="ja-JP" altLang="en-US" sz="1000" b="1" dirty="0">
                        <a:solidFill>
                          <a:schemeClr val="tx1">
                            <a:lumMod val="75000"/>
                            <a:lumOff val="25000"/>
                          </a:schemeClr>
                        </a:solidFill>
                        <a:latin typeface="+mn-ea"/>
                        <a:ea typeface="+mn-ea"/>
                      </a:endParaRPr>
                    </a:p>
                  </a:txBody>
                  <a:tcPr marL="100584" marR="100584" anchor="b">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1" dirty="0">
                          <a:solidFill>
                            <a:schemeClr val="tx1">
                              <a:lumMod val="75000"/>
                              <a:lumOff val="25000"/>
                            </a:schemeClr>
                          </a:solidFill>
                          <a:latin typeface="+mn-ea"/>
                          <a:ea typeface="+mn-ea"/>
                        </a:rPr>
                        <a:t>1,938</a:t>
                      </a:r>
                      <a:r>
                        <a:rPr kumimoji="1" lang="ja-JP" altLang="en-US" sz="1100" b="1">
                          <a:solidFill>
                            <a:schemeClr val="tx1">
                              <a:lumMod val="75000"/>
                              <a:lumOff val="25000"/>
                            </a:schemeClr>
                          </a:solidFill>
                          <a:latin typeface="+mn-ea"/>
                          <a:ea typeface="+mn-ea"/>
                        </a:rPr>
                        <a:t>円</a:t>
                      </a:r>
                      <a:endParaRPr kumimoji="1" lang="en-US" altLang="ja-JP" sz="1100" b="1" dirty="0">
                        <a:solidFill>
                          <a:schemeClr val="tx1">
                            <a:lumMod val="75000"/>
                            <a:lumOff val="25000"/>
                          </a:schemeClr>
                        </a:solidFill>
                        <a:latin typeface="+mn-ea"/>
                        <a:ea typeface="+mn-ea"/>
                      </a:endParaRPr>
                    </a:p>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lumMod val="75000"/>
                              <a:lumOff val="25000"/>
                            </a:schemeClr>
                          </a:solidFill>
                          <a:latin typeface="+mn-ea"/>
                          <a:ea typeface="+mn-ea"/>
                        </a:rPr>
                        <a:t>(</a:t>
                      </a:r>
                      <a:r>
                        <a:rPr kumimoji="1" lang="ja-JP" altLang="en-US" sz="1000" b="1">
                          <a:solidFill>
                            <a:schemeClr val="tx1">
                              <a:lumMod val="75000"/>
                              <a:lumOff val="25000"/>
                            </a:schemeClr>
                          </a:solidFill>
                          <a:latin typeface="+mn-ea"/>
                          <a:ea typeface="+mn-ea"/>
                        </a:rPr>
                        <a:t>前年比：</a:t>
                      </a:r>
                      <a:r>
                        <a:rPr kumimoji="1" lang="en-US" altLang="ja-JP" sz="1000" b="1" dirty="0">
                          <a:solidFill>
                            <a:schemeClr val="tx1">
                              <a:lumMod val="75000"/>
                              <a:lumOff val="25000"/>
                            </a:schemeClr>
                          </a:solidFill>
                          <a:latin typeface="+mn-ea"/>
                          <a:ea typeface="+mn-ea"/>
                        </a:rPr>
                        <a:t>98.8%)</a:t>
                      </a:r>
                      <a:endParaRPr kumimoji="1" lang="ja-JP" altLang="en-US" sz="1000" b="1" dirty="0">
                        <a:solidFill>
                          <a:schemeClr val="tx1">
                            <a:lumMod val="75000"/>
                            <a:lumOff val="25000"/>
                          </a:schemeClr>
                        </a:solidFill>
                        <a:latin typeface="+mn-ea"/>
                        <a:ea typeface="+mn-ea"/>
                      </a:endParaRPr>
                    </a:p>
                  </a:txBody>
                  <a:tcPr marL="100584" marR="100584" anchor="b">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1" dirty="0">
                          <a:solidFill>
                            <a:schemeClr val="tx1">
                              <a:lumMod val="75000"/>
                              <a:lumOff val="25000"/>
                            </a:schemeClr>
                          </a:solidFill>
                          <a:latin typeface="+mn-ea"/>
                          <a:ea typeface="+mn-ea"/>
                        </a:rPr>
                        <a:t>87,000</a:t>
                      </a:r>
                      <a:r>
                        <a:rPr kumimoji="1" lang="ja-JP" altLang="en-US" sz="1000" b="1" dirty="0">
                          <a:solidFill>
                            <a:schemeClr val="tx1">
                              <a:lumMod val="75000"/>
                              <a:lumOff val="25000"/>
                            </a:schemeClr>
                          </a:solidFill>
                          <a:latin typeface="+mn-ea"/>
                          <a:ea typeface="+mn-ea"/>
                        </a:rPr>
                        <a:t>人</a:t>
                      </a:r>
                      <a:endParaRPr kumimoji="1" lang="en-US" altLang="ja-JP" sz="1000" b="1" dirty="0">
                        <a:solidFill>
                          <a:schemeClr val="tx1">
                            <a:lumMod val="75000"/>
                            <a:lumOff val="25000"/>
                          </a:schemeClr>
                        </a:solidFill>
                        <a:latin typeface="+mn-ea"/>
                        <a:ea typeface="+mn-ea"/>
                      </a:endParaRPr>
                    </a:p>
                    <a:p>
                      <a:pPr algn="r"/>
                      <a:endParaRPr kumimoji="1" lang="en-US" altLang="ja-JP" sz="1100" b="1" dirty="0">
                        <a:solidFill>
                          <a:schemeClr val="tx1">
                            <a:lumMod val="75000"/>
                            <a:lumOff val="25000"/>
                          </a:schemeClr>
                        </a:solidFill>
                        <a:latin typeface="+mn-ea"/>
                        <a:ea typeface="+mn-ea"/>
                      </a:endParaRPr>
                    </a:p>
                  </a:txBody>
                  <a:tcPr marL="100584" marR="100584" anchor="b">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3200" b="1" dirty="0">
                          <a:solidFill>
                            <a:schemeClr val="tx1">
                              <a:lumMod val="75000"/>
                              <a:lumOff val="25000"/>
                            </a:schemeClr>
                          </a:solidFill>
                          <a:latin typeface="+mn-ea"/>
                          <a:ea typeface="+mn-ea"/>
                        </a:rPr>
                        <a:t>488</a:t>
                      </a:r>
                      <a:r>
                        <a:rPr kumimoji="1" lang="ja-JP" altLang="en-US" sz="1000" b="1">
                          <a:solidFill>
                            <a:schemeClr val="tx1">
                              <a:lumMod val="75000"/>
                              <a:lumOff val="25000"/>
                            </a:schemeClr>
                          </a:solidFill>
                          <a:latin typeface="+mn-ea"/>
                          <a:ea typeface="+mn-ea"/>
                        </a:rPr>
                        <a:t>千円／坪</a:t>
                      </a:r>
                      <a:endParaRPr kumimoji="1" lang="en-US" altLang="ja-JP" sz="1000" b="1" dirty="0">
                        <a:solidFill>
                          <a:schemeClr val="tx1">
                            <a:lumMod val="75000"/>
                            <a:lumOff val="25000"/>
                          </a:schemeClr>
                        </a:solidFill>
                        <a:latin typeface="+mn-ea"/>
                        <a:ea typeface="+mn-ea"/>
                      </a:endParaRPr>
                    </a:p>
                    <a:p>
                      <a:pPr algn="r"/>
                      <a:endParaRPr kumimoji="1" lang="en-US" altLang="ja-JP" sz="1000" b="1" dirty="0">
                        <a:solidFill>
                          <a:schemeClr val="tx1"/>
                        </a:solidFill>
                        <a:latin typeface="+mn-ea"/>
                        <a:ea typeface="+mn-ea"/>
                      </a:endParaRPr>
                    </a:p>
                  </a:txBody>
                  <a:tcPr marL="100584" marR="100584" anchor="b">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4259"/>
                  </a:ext>
                </a:extLst>
              </a:tr>
            </a:tbl>
          </a:graphicData>
        </a:graphic>
      </p:graphicFrame>
      <p:sp>
        <p:nvSpPr>
          <p:cNvPr id="9" name="テキスト ボックス 8">
            <a:extLst>
              <a:ext uri="{FF2B5EF4-FFF2-40B4-BE49-F238E27FC236}">
                <a16:creationId xmlns:a16="http://schemas.microsoft.com/office/drawing/2014/main" id="{E151FD8B-830E-734E-9F17-2950019D1741}"/>
              </a:ext>
            </a:extLst>
          </p:cNvPr>
          <p:cNvSpPr txBox="1"/>
          <p:nvPr/>
        </p:nvSpPr>
        <p:spPr>
          <a:xfrm rot="5400000">
            <a:off x="-114286" y="490221"/>
            <a:ext cx="1749882" cy="769441"/>
          </a:xfrm>
          <a:prstGeom prst="rect">
            <a:avLst/>
          </a:prstGeom>
          <a:noFill/>
          <a:effectLst/>
        </p:spPr>
        <p:txBody>
          <a:bodyPr wrap="square" rtlCol="0">
            <a:spAutoFit/>
          </a:bodyPr>
          <a:lstStyle/>
          <a:p>
            <a:r>
              <a:rPr kumimoji="1" lang="en-US" altLang="ja-JP" sz="4400" b="1" dirty="0">
                <a:solidFill>
                  <a:schemeClr val="tx1">
                    <a:lumMod val="75000"/>
                    <a:lumOff val="25000"/>
                  </a:schemeClr>
                </a:solidFill>
                <a:latin typeface="Yu Gothic" panose="020B0400000000000000" pitchFamily="34" charset="-128"/>
                <a:ea typeface="Yu Gothic" panose="020B0400000000000000" pitchFamily="34" charset="-128"/>
              </a:rPr>
              <a:t>Sales</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
        <p:nvSpPr>
          <p:cNvPr id="15" name="テキスト ボックス 14">
            <a:extLst>
              <a:ext uri="{FF2B5EF4-FFF2-40B4-BE49-F238E27FC236}">
                <a16:creationId xmlns:a16="http://schemas.microsoft.com/office/drawing/2014/main" id="{FA125ABE-D1E4-524D-8DD2-FA5F0BA270D3}"/>
              </a:ext>
            </a:extLst>
          </p:cNvPr>
          <p:cNvSpPr txBox="1"/>
          <p:nvPr/>
        </p:nvSpPr>
        <p:spPr>
          <a:xfrm>
            <a:off x="1494443" y="1566628"/>
            <a:ext cx="1544012"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n-ea"/>
              </a:rPr>
              <a:t>■売上実績</a:t>
            </a:r>
            <a:r>
              <a:rPr kumimoji="1" lang="en-US" altLang="ja-JP" sz="1050" b="1" dirty="0">
                <a:solidFill>
                  <a:schemeClr val="tx1">
                    <a:lumMod val="75000"/>
                    <a:lumOff val="25000"/>
                  </a:schemeClr>
                </a:solidFill>
                <a:latin typeface="+mn-ea"/>
              </a:rPr>
              <a:t>(2019</a:t>
            </a:r>
            <a:r>
              <a:rPr kumimoji="1" lang="ja-JP" altLang="en-US" sz="1050" b="1">
                <a:solidFill>
                  <a:schemeClr val="tx1">
                    <a:lumMod val="75000"/>
                    <a:lumOff val="25000"/>
                  </a:schemeClr>
                </a:solidFill>
                <a:latin typeface="+mn-ea"/>
              </a:rPr>
              <a:t>年度</a:t>
            </a:r>
            <a:r>
              <a:rPr kumimoji="1" lang="en-US" altLang="ja-JP" sz="1050" b="1" dirty="0">
                <a:solidFill>
                  <a:schemeClr val="tx1">
                    <a:lumMod val="75000"/>
                    <a:lumOff val="25000"/>
                  </a:schemeClr>
                </a:solidFill>
                <a:latin typeface="+mn-ea"/>
              </a:rPr>
              <a:t>)</a:t>
            </a:r>
            <a:endParaRPr kumimoji="1" lang="ja-JP" altLang="en-US" sz="1050" b="1">
              <a:solidFill>
                <a:schemeClr val="tx1">
                  <a:lumMod val="75000"/>
                  <a:lumOff val="25000"/>
                </a:schemeClr>
              </a:solidFill>
              <a:latin typeface="+mn-ea"/>
            </a:endParaRPr>
          </a:p>
        </p:txBody>
      </p:sp>
      <p:sp>
        <p:nvSpPr>
          <p:cNvPr id="10" name="正方形/長方形 9">
            <a:extLst>
              <a:ext uri="{FF2B5EF4-FFF2-40B4-BE49-F238E27FC236}">
                <a16:creationId xmlns:a16="http://schemas.microsoft.com/office/drawing/2014/main" id="{D5D25BB5-4393-F647-90A2-8577AD8513BA}"/>
              </a:ext>
            </a:extLst>
          </p:cNvPr>
          <p:cNvSpPr/>
          <p:nvPr/>
        </p:nvSpPr>
        <p:spPr>
          <a:xfrm>
            <a:off x="1524301" y="717857"/>
            <a:ext cx="7787709" cy="430887"/>
          </a:xfrm>
          <a:prstGeom prst="rect">
            <a:avLst/>
          </a:prstGeom>
        </p:spPr>
        <p:txBody>
          <a:bodyPr wrap="none">
            <a:spAutoFit/>
          </a:bodyPr>
          <a:lstStyle/>
          <a:p>
            <a:pPr algn="ctr"/>
            <a:r>
              <a:rPr kumimoji="1" lang="ja-JP" altLang="en-US" sz="2200" b="1" dirty="0">
                <a:solidFill>
                  <a:schemeClr val="tx1">
                    <a:lumMod val="75000"/>
                    <a:lumOff val="25000"/>
                  </a:schemeClr>
                </a:solidFill>
                <a:latin typeface="Yu Mincho Demibold" panose="02020400000000000000" pitchFamily="18" charset="-128"/>
                <a:ea typeface="Yu Mincho Demibold" panose="02020400000000000000" pitchFamily="18" charset="-128"/>
              </a:rPr>
              <a:t>国内</a:t>
            </a:r>
            <a:r>
              <a:rPr kumimoji="1" lang="en-US" altLang="ja-JP" sz="2200" b="1" dirty="0">
                <a:solidFill>
                  <a:schemeClr val="tx1">
                    <a:lumMod val="75000"/>
                    <a:lumOff val="25000"/>
                  </a:schemeClr>
                </a:solidFill>
                <a:latin typeface="Yu Mincho Demibold" panose="02020400000000000000" pitchFamily="18" charset="-128"/>
                <a:ea typeface="Yu Mincho Demibold" panose="02020400000000000000" pitchFamily="18" charset="-128"/>
              </a:rPr>
              <a:t>SC</a:t>
            </a:r>
            <a:r>
              <a:rPr kumimoji="1" lang="ja-JP" altLang="en-US" sz="2200" b="1" dirty="0">
                <a:solidFill>
                  <a:schemeClr val="tx1">
                    <a:lumMod val="75000"/>
                    <a:lumOff val="25000"/>
                  </a:schemeClr>
                </a:solidFill>
                <a:latin typeface="Yu Mincho Demibold" panose="02020400000000000000" pitchFamily="18" charset="-128"/>
                <a:ea typeface="Yu Mincho Demibold" panose="02020400000000000000" pitchFamily="18" charset="-128"/>
              </a:rPr>
              <a:t>トップの売上高は隣接の髙島屋と連結で</a:t>
            </a:r>
            <a:r>
              <a:rPr kumimoji="1" lang="en-US" altLang="ja-JP" sz="2200" b="1" dirty="0">
                <a:solidFill>
                  <a:schemeClr val="tx1">
                    <a:lumMod val="75000"/>
                    <a:lumOff val="25000"/>
                  </a:schemeClr>
                </a:solidFill>
                <a:latin typeface="Yu Mincho Demibold" panose="02020400000000000000" pitchFamily="18" charset="-128"/>
                <a:ea typeface="Yu Mincho Demibold" panose="02020400000000000000" pitchFamily="18" charset="-128"/>
              </a:rPr>
              <a:t>2,000</a:t>
            </a:r>
            <a:r>
              <a:rPr kumimoji="1" lang="ja-JP" altLang="en-US" sz="2200" b="1" dirty="0">
                <a:solidFill>
                  <a:schemeClr val="tx1">
                    <a:lumMod val="75000"/>
                    <a:lumOff val="25000"/>
                  </a:schemeClr>
                </a:solidFill>
                <a:latin typeface="Yu Mincho Demibold" panose="02020400000000000000" pitchFamily="18" charset="-128"/>
                <a:ea typeface="Yu Mincho Demibold" panose="02020400000000000000" pitchFamily="18" charset="-128"/>
              </a:rPr>
              <a:t>億円超</a:t>
            </a:r>
            <a:endParaRPr kumimoji="1" lang="en-US" altLang="ja-JP" sz="2200"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p:txBody>
      </p:sp>
      <p:grpSp>
        <p:nvGrpSpPr>
          <p:cNvPr id="17" name="グループ化 16">
            <a:extLst>
              <a:ext uri="{FF2B5EF4-FFF2-40B4-BE49-F238E27FC236}">
                <a16:creationId xmlns:a16="http://schemas.microsoft.com/office/drawing/2014/main" id="{DE401C55-08C2-C946-94F4-184B6177C7E5}"/>
              </a:ext>
            </a:extLst>
          </p:cNvPr>
          <p:cNvGrpSpPr/>
          <p:nvPr/>
        </p:nvGrpSpPr>
        <p:grpSpPr>
          <a:xfrm>
            <a:off x="4720834" y="3795052"/>
            <a:ext cx="4614009" cy="2793646"/>
            <a:chOff x="4708428" y="3778774"/>
            <a:chExt cx="4614009" cy="2793646"/>
          </a:xfrm>
        </p:grpSpPr>
        <p:grpSp>
          <p:nvGrpSpPr>
            <p:cNvPr id="18" name="グループ化 17">
              <a:extLst>
                <a:ext uri="{FF2B5EF4-FFF2-40B4-BE49-F238E27FC236}">
                  <a16:creationId xmlns:a16="http://schemas.microsoft.com/office/drawing/2014/main" id="{99072B2A-D627-304D-9A76-EDB57261AF4A}"/>
                </a:ext>
              </a:extLst>
            </p:cNvPr>
            <p:cNvGrpSpPr/>
            <p:nvPr/>
          </p:nvGrpSpPr>
          <p:grpSpPr>
            <a:xfrm>
              <a:off x="4708428" y="3778774"/>
              <a:ext cx="4614009" cy="2793646"/>
              <a:chOff x="6206700" y="3544603"/>
              <a:chExt cx="4614009" cy="2793646"/>
            </a:xfrm>
          </p:grpSpPr>
          <p:grpSp>
            <p:nvGrpSpPr>
              <p:cNvPr id="28" name="グループ化 27">
                <a:extLst>
                  <a:ext uri="{FF2B5EF4-FFF2-40B4-BE49-F238E27FC236}">
                    <a16:creationId xmlns:a16="http://schemas.microsoft.com/office/drawing/2014/main" id="{0563EB4A-288C-574D-AB41-8081633F387B}"/>
                  </a:ext>
                </a:extLst>
              </p:cNvPr>
              <p:cNvGrpSpPr/>
              <p:nvPr/>
            </p:nvGrpSpPr>
            <p:grpSpPr>
              <a:xfrm>
                <a:off x="6206700" y="3544603"/>
                <a:ext cx="1527730" cy="1354823"/>
                <a:chOff x="1538544" y="4983426"/>
                <a:chExt cx="1527730" cy="1354823"/>
              </a:xfrm>
            </p:grpSpPr>
            <p:sp>
              <p:nvSpPr>
                <p:cNvPr id="35" name="角丸四角形 34">
                  <a:extLst>
                    <a:ext uri="{FF2B5EF4-FFF2-40B4-BE49-F238E27FC236}">
                      <a16:creationId xmlns:a16="http://schemas.microsoft.com/office/drawing/2014/main" id="{EF4D9ED5-F058-8E4B-A826-29635EE0DA6C}"/>
                    </a:ext>
                  </a:extLst>
                </p:cNvPr>
                <p:cNvSpPr/>
                <p:nvPr/>
              </p:nvSpPr>
              <p:spPr>
                <a:xfrm>
                  <a:off x="1566299" y="4983426"/>
                  <a:ext cx="1472220" cy="1354823"/>
                </a:xfrm>
                <a:prstGeom prst="roundRect">
                  <a:avLst>
                    <a:gd name="adj" fmla="val 4264"/>
                  </a:avLst>
                </a:prstGeom>
                <a:solidFill>
                  <a:srgbClr val="329F3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6" name="テキスト ボックス 35">
                  <a:extLst>
                    <a:ext uri="{FF2B5EF4-FFF2-40B4-BE49-F238E27FC236}">
                      <a16:creationId xmlns:a16="http://schemas.microsoft.com/office/drawing/2014/main" id="{EC203651-9F27-354A-9903-4CC473E3CE90}"/>
                    </a:ext>
                  </a:extLst>
                </p:cNvPr>
                <p:cNvSpPr txBox="1"/>
                <p:nvPr/>
              </p:nvSpPr>
              <p:spPr>
                <a:xfrm>
                  <a:off x="1607987" y="5143731"/>
                  <a:ext cx="1388845" cy="430887"/>
                </a:xfrm>
                <a:prstGeom prst="rect">
                  <a:avLst/>
                </a:prstGeom>
                <a:noFill/>
                <a:ln>
                  <a:noFill/>
                </a:ln>
              </p:spPr>
              <p:txBody>
                <a:bodyPr wrap="square" rtlCol="0" anchor="ctr">
                  <a:spAutoFit/>
                </a:bodyPr>
                <a:lstStyle/>
                <a:p>
                  <a:pPr algn="ctr"/>
                  <a:r>
                    <a:rPr lang="en-US" altLang="ja-JP" sz="1050" b="1" dirty="0">
                      <a:solidFill>
                        <a:schemeClr val="bg1"/>
                      </a:solidFill>
                      <a:latin typeface="+mn-ea"/>
                      <a:cs typeface="メイリオ" panose="020B0604030504040204" pitchFamily="50" charset="-128"/>
                    </a:rPr>
                    <a:t>2019</a:t>
                  </a:r>
                  <a:r>
                    <a:rPr lang="ja-JP" altLang="en-US" sz="1050" b="1">
                      <a:solidFill>
                        <a:schemeClr val="bg1"/>
                      </a:solidFill>
                      <a:latin typeface="+mn-ea"/>
                      <a:cs typeface="メイリオ" panose="020B0604030504040204" pitchFamily="50" charset="-128"/>
                    </a:rPr>
                    <a:t>年度</a:t>
                  </a:r>
                  <a:endParaRPr lang="en-US" altLang="ja-JP" sz="1050" b="1" dirty="0">
                    <a:solidFill>
                      <a:schemeClr val="bg1"/>
                    </a:solidFill>
                    <a:latin typeface="+mn-ea"/>
                    <a:cs typeface="メイリオ" panose="020B0604030504040204" pitchFamily="50" charset="-128"/>
                  </a:endParaRPr>
                </a:p>
                <a:p>
                  <a:pPr algn="ctr"/>
                  <a:r>
                    <a:rPr lang="ja-JP" altLang="en-US" sz="1050" b="1">
                      <a:solidFill>
                        <a:schemeClr val="bg1"/>
                      </a:solidFill>
                      <a:latin typeface="+mn-ea"/>
                      <a:cs typeface="メイリオ" panose="020B0604030504040204" pitchFamily="50" charset="-128"/>
                    </a:rPr>
                    <a:t>入館者数実績</a:t>
                  </a:r>
                  <a:endParaRPr lang="en-US" altLang="ja-JP" sz="1050" b="1" dirty="0">
                    <a:solidFill>
                      <a:schemeClr val="bg1"/>
                    </a:solidFill>
                    <a:latin typeface="+mn-ea"/>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F1130323-40F4-9746-A81A-64DCE36536AC}"/>
                    </a:ext>
                  </a:extLst>
                </p:cNvPr>
                <p:cNvSpPr txBox="1"/>
                <p:nvPr/>
              </p:nvSpPr>
              <p:spPr>
                <a:xfrm>
                  <a:off x="1538544" y="5532844"/>
                  <a:ext cx="1527730" cy="677108"/>
                </a:xfrm>
                <a:prstGeom prst="rect">
                  <a:avLst/>
                </a:prstGeom>
                <a:noFill/>
                <a:ln>
                  <a:noFill/>
                </a:ln>
              </p:spPr>
              <p:txBody>
                <a:bodyPr wrap="square" rtlCol="0" anchor="ctr">
                  <a:spAutoFit/>
                </a:bodyPr>
                <a:lstStyle/>
                <a:p>
                  <a:pPr algn="ctr">
                    <a:lnSpc>
                      <a:spcPct val="150000"/>
                    </a:lnSpc>
                  </a:pPr>
                  <a:r>
                    <a:rPr lang="en-US" altLang="ja-JP" sz="2800" b="1" dirty="0">
                      <a:solidFill>
                        <a:schemeClr val="bg1"/>
                      </a:solidFill>
                      <a:latin typeface="+mn-ea"/>
                      <a:cs typeface="メイリオ" panose="020B0604030504040204" pitchFamily="50" charset="-128"/>
                    </a:rPr>
                    <a:t>8,836</a:t>
                  </a:r>
                  <a:r>
                    <a:rPr lang="ja-JP" altLang="en-US" sz="1200" b="1" dirty="0">
                      <a:solidFill>
                        <a:schemeClr val="bg1"/>
                      </a:solidFill>
                      <a:latin typeface="+mn-ea"/>
                      <a:cs typeface="メイリオ" panose="020B0604030504040204" pitchFamily="50" charset="-128"/>
                    </a:rPr>
                    <a:t>万人</a:t>
                  </a:r>
                  <a:endParaRPr lang="en-US" altLang="ja-JP" sz="2800" b="1" dirty="0">
                    <a:solidFill>
                      <a:schemeClr val="bg1"/>
                    </a:solidFill>
                    <a:latin typeface="+mn-ea"/>
                    <a:cs typeface="メイリオ" panose="020B0604030504040204" pitchFamily="50" charset="-128"/>
                  </a:endParaRPr>
                </a:p>
              </p:txBody>
            </p:sp>
          </p:grpSp>
          <p:grpSp>
            <p:nvGrpSpPr>
              <p:cNvPr id="29" name="グループ化 28">
                <a:extLst>
                  <a:ext uri="{FF2B5EF4-FFF2-40B4-BE49-F238E27FC236}">
                    <a16:creationId xmlns:a16="http://schemas.microsoft.com/office/drawing/2014/main" id="{3B3FEF31-370B-9E43-911A-C105E0EAA128}"/>
                  </a:ext>
                </a:extLst>
              </p:cNvPr>
              <p:cNvGrpSpPr/>
              <p:nvPr/>
            </p:nvGrpSpPr>
            <p:grpSpPr>
              <a:xfrm>
                <a:off x="7775918" y="3544603"/>
                <a:ext cx="1472220" cy="1354823"/>
                <a:chOff x="3122351" y="4983426"/>
                <a:chExt cx="1472220" cy="1354823"/>
              </a:xfrm>
            </p:grpSpPr>
            <p:sp>
              <p:nvSpPr>
                <p:cNvPr id="32" name="角丸四角形 31">
                  <a:extLst>
                    <a:ext uri="{FF2B5EF4-FFF2-40B4-BE49-F238E27FC236}">
                      <a16:creationId xmlns:a16="http://schemas.microsoft.com/office/drawing/2014/main" id="{2D52CD9A-26A5-1E49-96FE-D386C6E03D34}"/>
                    </a:ext>
                  </a:extLst>
                </p:cNvPr>
                <p:cNvSpPr/>
                <p:nvPr/>
              </p:nvSpPr>
              <p:spPr>
                <a:xfrm>
                  <a:off x="3122351" y="4983426"/>
                  <a:ext cx="1472220" cy="135482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3" name="テキスト ボックス 32">
                  <a:extLst>
                    <a:ext uri="{FF2B5EF4-FFF2-40B4-BE49-F238E27FC236}">
                      <a16:creationId xmlns:a16="http://schemas.microsoft.com/office/drawing/2014/main" id="{1756C421-2263-2443-90FB-B01CDFD6C36F}"/>
                    </a:ext>
                  </a:extLst>
                </p:cNvPr>
                <p:cNvSpPr txBox="1"/>
                <p:nvPr/>
              </p:nvSpPr>
              <p:spPr>
                <a:xfrm>
                  <a:off x="3164038" y="5143731"/>
                  <a:ext cx="1388845" cy="430887"/>
                </a:xfrm>
                <a:prstGeom prst="rect">
                  <a:avLst/>
                </a:prstGeom>
                <a:noFill/>
                <a:ln>
                  <a:noFill/>
                </a:ln>
              </p:spPr>
              <p:txBody>
                <a:bodyPr wrap="square" rtlCol="0" anchor="ctr">
                  <a:spAutoFit/>
                </a:bodyPr>
                <a:lstStyle/>
                <a:p>
                  <a:pPr algn="ctr"/>
                  <a:r>
                    <a:rPr lang="en-US" altLang="ja-JP" sz="1050" b="1" dirty="0">
                      <a:solidFill>
                        <a:schemeClr val="bg1"/>
                      </a:solidFill>
                      <a:latin typeface="+mn-ea"/>
                      <a:cs typeface="メイリオ" panose="020B0604030504040204" pitchFamily="50" charset="-128"/>
                    </a:rPr>
                    <a:t>2019</a:t>
                  </a:r>
                  <a:r>
                    <a:rPr lang="ja-JP" altLang="en-US" sz="1050" b="1">
                      <a:solidFill>
                        <a:schemeClr val="bg1"/>
                      </a:solidFill>
                      <a:latin typeface="+mn-ea"/>
                      <a:cs typeface="メイリオ" panose="020B0604030504040204" pitchFamily="50" charset="-128"/>
                    </a:rPr>
                    <a:t>年度</a:t>
                  </a:r>
                  <a:endParaRPr lang="en-US" altLang="ja-JP" sz="1050" b="1" dirty="0">
                    <a:solidFill>
                      <a:schemeClr val="bg1"/>
                    </a:solidFill>
                    <a:latin typeface="+mn-ea"/>
                    <a:cs typeface="メイリオ" panose="020B0604030504040204" pitchFamily="50" charset="-128"/>
                  </a:endParaRPr>
                </a:p>
                <a:p>
                  <a:pPr algn="ctr"/>
                  <a:r>
                    <a:rPr lang="ja-JP" altLang="en-US" sz="1050" b="1">
                      <a:solidFill>
                        <a:schemeClr val="bg1"/>
                      </a:solidFill>
                      <a:latin typeface="+mn-ea"/>
                      <a:cs typeface="メイリオ" panose="020B0604030504040204" pitchFamily="50" charset="-128"/>
                    </a:rPr>
                    <a:t>入館者買上率</a:t>
                  </a:r>
                  <a:endParaRPr lang="en-US" altLang="ja-JP" sz="1050" b="1" dirty="0">
                    <a:solidFill>
                      <a:schemeClr val="bg1"/>
                    </a:solidFill>
                    <a:latin typeface="+mn-ea"/>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E2D4C4F3-D180-DF42-A985-9743215E1A79}"/>
                    </a:ext>
                  </a:extLst>
                </p:cNvPr>
                <p:cNvSpPr txBox="1"/>
                <p:nvPr/>
              </p:nvSpPr>
              <p:spPr>
                <a:xfrm>
                  <a:off x="3164038" y="5439523"/>
                  <a:ext cx="1388845" cy="760657"/>
                </a:xfrm>
                <a:prstGeom prst="rect">
                  <a:avLst/>
                </a:prstGeom>
                <a:no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36.0</a:t>
                  </a:r>
                  <a:r>
                    <a:rPr lang="en-US" altLang="ja-JP" sz="1400" b="1" dirty="0">
                      <a:solidFill>
                        <a:schemeClr val="bg1"/>
                      </a:solidFill>
                      <a:latin typeface="+mn-ea"/>
                      <a:cs typeface="メイリオ" panose="020B0604030504040204" pitchFamily="50" charset="-128"/>
                    </a:rPr>
                    <a:t>%</a:t>
                  </a:r>
                  <a:endParaRPr lang="en-US" altLang="ja-JP" sz="3200" b="1" dirty="0">
                    <a:solidFill>
                      <a:schemeClr val="bg1"/>
                    </a:solidFill>
                    <a:latin typeface="+mn-ea"/>
                    <a:cs typeface="メイリオ" panose="020B0604030504040204" pitchFamily="50" charset="-128"/>
                  </a:endParaRPr>
                </a:p>
              </p:txBody>
            </p:sp>
          </p:grpSp>
          <p:sp>
            <p:nvSpPr>
              <p:cNvPr id="31" name="角丸四角形 30">
                <a:extLst>
                  <a:ext uri="{FF2B5EF4-FFF2-40B4-BE49-F238E27FC236}">
                    <a16:creationId xmlns:a16="http://schemas.microsoft.com/office/drawing/2014/main" id="{3ABB4889-3D90-AB46-A873-B0DB4134D975}"/>
                  </a:ext>
                </a:extLst>
              </p:cNvPr>
              <p:cNvSpPr/>
              <p:nvPr/>
            </p:nvSpPr>
            <p:spPr>
              <a:xfrm>
                <a:off x="6234455" y="4983426"/>
                <a:ext cx="4586254" cy="135482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grpSp>
        <p:sp>
          <p:nvSpPr>
            <p:cNvPr id="19" name="角丸四角形 18">
              <a:extLst>
                <a:ext uri="{FF2B5EF4-FFF2-40B4-BE49-F238E27FC236}">
                  <a16:creationId xmlns:a16="http://schemas.microsoft.com/office/drawing/2014/main" id="{833640B5-E635-064B-8D2B-DF8AB47E707D}"/>
                </a:ext>
              </a:extLst>
            </p:cNvPr>
            <p:cNvSpPr/>
            <p:nvPr/>
          </p:nvSpPr>
          <p:spPr>
            <a:xfrm>
              <a:off x="7815005" y="3778774"/>
              <a:ext cx="1472220" cy="135482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20" name="テキスト ボックス 19">
              <a:extLst>
                <a:ext uri="{FF2B5EF4-FFF2-40B4-BE49-F238E27FC236}">
                  <a16:creationId xmlns:a16="http://schemas.microsoft.com/office/drawing/2014/main" id="{0051992E-7045-F146-9284-FC3A3D96A30E}"/>
                </a:ext>
              </a:extLst>
            </p:cNvPr>
            <p:cNvSpPr txBox="1"/>
            <p:nvPr/>
          </p:nvSpPr>
          <p:spPr>
            <a:xfrm>
              <a:off x="7815004" y="3862331"/>
              <a:ext cx="1388845" cy="577081"/>
            </a:xfrm>
            <a:prstGeom prst="rect">
              <a:avLst/>
            </a:prstGeom>
            <a:noFill/>
            <a:ln>
              <a:noFill/>
            </a:ln>
          </p:spPr>
          <p:txBody>
            <a:bodyPr wrap="square" rtlCol="0" anchor="ctr">
              <a:spAutoFit/>
            </a:bodyPr>
            <a:lstStyle/>
            <a:p>
              <a:pPr algn="ctr"/>
              <a:r>
                <a:rPr lang="en-US" altLang="ja-JP" sz="1050" b="1" dirty="0">
                  <a:solidFill>
                    <a:schemeClr val="bg1"/>
                  </a:solidFill>
                  <a:latin typeface="+mn-ea"/>
                  <a:cs typeface="メイリオ" panose="020B0604030504040204" pitchFamily="50" charset="-128"/>
                </a:rPr>
                <a:t>2019</a:t>
              </a:r>
              <a:r>
                <a:rPr lang="ja-JP" altLang="en-US" sz="1050" b="1" dirty="0">
                  <a:solidFill>
                    <a:schemeClr val="bg1"/>
                  </a:solidFill>
                  <a:latin typeface="+mn-ea"/>
                  <a:cs typeface="メイリオ" panose="020B0604030504040204" pitchFamily="50" charset="-128"/>
                </a:rPr>
                <a:t>年度</a:t>
              </a:r>
              <a:endParaRPr lang="en-US" altLang="ja-JP" sz="1050" b="1" dirty="0">
                <a:solidFill>
                  <a:schemeClr val="bg1"/>
                </a:solidFill>
                <a:latin typeface="+mn-ea"/>
                <a:cs typeface="メイリオ" panose="020B0604030504040204" pitchFamily="50" charset="-128"/>
              </a:endParaRPr>
            </a:p>
            <a:p>
              <a:pPr algn="ctr"/>
              <a:r>
                <a:rPr lang="ja-JP" altLang="en-US" sz="1050" b="1" dirty="0">
                  <a:solidFill>
                    <a:schemeClr val="bg1"/>
                  </a:solidFill>
                  <a:latin typeface="+mn-ea"/>
                  <a:cs typeface="メイリオ" panose="020B0604030504040204" pitchFamily="50" charset="-128"/>
                </a:rPr>
                <a:t>最多入場フロア（</a:t>
              </a:r>
              <a:r>
                <a:rPr lang="en-US" altLang="ja-JP" sz="1050" b="1" dirty="0">
                  <a:solidFill>
                    <a:schemeClr val="bg1"/>
                  </a:solidFill>
                  <a:latin typeface="+mn-ea"/>
                  <a:cs typeface="メイリオ" panose="020B0604030504040204" pitchFamily="50" charset="-128"/>
                </a:rPr>
                <a:t>B1F</a:t>
              </a:r>
              <a:r>
                <a:rPr lang="ja-JP" altLang="en-US" sz="1050" b="1" dirty="0">
                  <a:solidFill>
                    <a:schemeClr val="bg1"/>
                  </a:solidFill>
                  <a:latin typeface="+mn-ea"/>
                  <a:cs typeface="メイリオ" panose="020B0604030504040204" pitchFamily="50" charset="-128"/>
                </a:rPr>
                <a:t>）</a:t>
              </a:r>
              <a:endParaRPr lang="en-US" altLang="ja-JP" sz="1050" b="1" dirty="0">
                <a:solidFill>
                  <a:schemeClr val="bg1"/>
                </a:solidFill>
                <a:latin typeface="+mn-ea"/>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628896B0-9D19-384B-804D-2E6985F76D89}"/>
                </a:ext>
              </a:extLst>
            </p:cNvPr>
            <p:cNvSpPr txBox="1"/>
            <p:nvPr/>
          </p:nvSpPr>
          <p:spPr>
            <a:xfrm>
              <a:off x="7839323" y="4371592"/>
              <a:ext cx="1388845" cy="593560"/>
            </a:xfrm>
            <a:prstGeom prst="rect">
              <a:avLst/>
            </a:prstGeom>
            <a:noFill/>
            <a:ln>
              <a:noFill/>
            </a:ln>
          </p:spPr>
          <p:txBody>
            <a:bodyPr wrap="square" rtlCol="0" anchor="ctr">
              <a:spAutoFit/>
            </a:bodyPr>
            <a:lstStyle/>
            <a:p>
              <a:pPr algn="ctr">
                <a:lnSpc>
                  <a:spcPct val="150000"/>
                </a:lnSpc>
              </a:pPr>
              <a:r>
                <a:rPr lang="en-US" altLang="ja-JP" sz="2400" b="1" dirty="0">
                  <a:solidFill>
                    <a:schemeClr val="bg1"/>
                  </a:solidFill>
                  <a:latin typeface="+mn-ea"/>
                  <a:cs typeface="メイリオ" panose="020B0604030504040204" pitchFamily="50" charset="-128"/>
                </a:rPr>
                <a:t>3,757</a:t>
              </a:r>
              <a:r>
                <a:rPr lang="ja-JP" altLang="en-US" sz="1200" b="1" dirty="0">
                  <a:solidFill>
                    <a:schemeClr val="bg1"/>
                  </a:solidFill>
                  <a:latin typeface="+mn-ea"/>
                  <a:cs typeface="メイリオ" panose="020B0604030504040204" pitchFamily="50" charset="-128"/>
                </a:rPr>
                <a:t>万人</a:t>
              </a:r>
              <a:endParaRPr lang="en-US" altLang="ja-JP" sz="1200" b="1" dirty="0">
                <a:solidFill>
                  <a:schemeClr val="bg1"/>
                </a:solidFill>
                <a:latin typeface="+mn-ea"/>
                <a:cs typeface="メイリオ" panose="020B0604030504040204" pitchFamily="50" charset="-128"/>
              </a:endParaRPr>
            </a:p>
          </p:txBody>
        </p:sp>
      </p:grpSp>
      <p:sp>
        <p:nvSpPr>
          <p:cNvPr id="38" name="テキスト ボックス 37">
            <a:extLst>
              <a:ext uri="{FF2B5EF4-FFF2-40B4-BE49-F238E27FC236}">
                <a16:creationId xmlns:a16="http://schemas.microsoft.com/office/drawing/2014/main" id="{2EC16A0D-E5AE-0948-B470-9D776F8E77A8}"/>
              </a:ext>
            </a:extLst>
          </p:cNvPr>
          <p:cNvSpPr txBox="1"/>
          <p:nvPr/>
        </p:nvSpPr>
        <p:spPr>
          <a:xfrm>
            <a:off x="4748589" y="3429000"/>
            <a:ext cx="4089581" cy="253916"/>
          </a:xfrm>
          <a:prstGeom prst="rect">
            <a:avLst/>
          </a:prstGeom>
          <a:noFill/>
        </p:spPr>
        <p:txBody>
          <a:bodyPr wrap="none" rtlCol="0">
            <a:spAutoFit/>
          </a:bodyPr>
          <a:lstStyle/>
          <a:p>
            <a:r>
              <a:rPr kumimoji="1" lang="ja-JP" altLang="en-US" sz="1050" b="1" dirty="0">
                <a:solidFill>
                  <a:schemeClr val="tx1">
                    <a:lumMod val="75000"/>
                    <a:lumOff val="25000"/>
                  </a:schemeClr>
                </a:solidFill>
                <a:latin typeface="+mn-ea"/>
              </a:rPr>
              <a:t>■のべ１億人に迫る入館者・百貨店と合わせた客層の広さも特徴</a:t>
            </a:r>
          </a:p>
        </p:txBody>
      </p:sp>
      <p:sp>
        <p:nvSpPr>
          <p:cNvPr id="40" name="テキスト ボックス 39">
            <a:extLst>
              <a:ext uri="{FF2B5EF4-FFF2-40B4-BE49-F238E27FC236}">
                <a16:creationId xmlns:a16="http://schemas.microsoft.com/office/drawing/2014/main" id="{2F766CA7-9B86-8440-B9BC-987859C06B20}"/>
              </a:ext>
            </a:extLst>
          </p:cNvPr>
          <p:cNvSpPr txBox="1"/>
          <p:nvPr/>
        </p:nvSpPr>
        <p:spPr>
          <a:xfrm>
            <a:off x="5388748" y="5421496"/>
            <a:ext cx="3274824" cy="307777"/>
          </a:xfrm>
          <a:prstGeom prst="rect">
            <a:avLst/>
          </a:prstGeom>
          <a:noFill/>
          <a:ln>
            <a:noFill/>
          </a:ln>
        </p:spPr>
        <p:txBody>
          <a:bodyPr wrap="square" rtlCol="0" anchor="ctr">
            <a:spAutoFit/>
          </a:bodyPr>
          <a:lstStyle/>
          <a:p>
            <a:pPr algn="ctr"/>
            <a:r>
              <a:rPr lang="en-US" altLang="ja-JP" sz="1400" b="1" dirty="0">
                <a:solidFill>
                  <a:schemeClr val="bg1"/>
                </a:solidFill>
                <a:latin typeface="+mn-ea"/>
                <a:cs typeface="メイリオ" panose="020B0604030504040204" pitchFamily="50" charset="-128"/>
              </a:rPr>
              <a:t>2019</a:t>
            </a:r>
            <a:r>
              <a:rPr lang="ja-JP" altLang="en-US" sz="1400" b="1">
                <a:solidFill>
                  <a:schemeClr val="bg1"/>
                </a:solidFill>
                <a:latin typeface="+mn-ea"/>
                <a:cs typeface="メイリオ" panose="020B0604030504040204" pitchFamily="50" charset="-128"/>
              </a:rPr>
              <a:t>年度</a:t>
            </a:r>
            <a:r>
              <a:rPr lang="ja-JP" altLang="en-US" sz="1400" b="1" dirty="0">
                <a:solidFill>
                  <a:schemeClr val="bg1"/>
                </a:solidFill>
                <a:latin typeface="+mn-ea"/>
                <a:cs typeface="メイリオ" panose="020B0604030504040204" pitchFamily="50" charset="-128"/>
              </a:rPr>
              <a:t>　</a:t>
            </a:r>
            <a:r>
              <a:rPr lang="ja-JP" altLang="en-US" sz="1400" b="1">
                <a:solidFill>
                  <a:schemeClr val="bg1"/>
                </a:solidFill>
                <a:latin typeface="+mn-ea"/>
                <a:cs typeface="メイリオ" panose="020B0604030504040204" pitchFamily="50" charset="-128"/>
              </a:rPr>
              <a:t>横浜髙島屋実績</a:t>
            </a:r>
            <a:endParaRPr lang="en-US" altLang="ja-JP" sz="1400" b="1" dirty="0">
              <a:solidFill>
                <a:schemeClr val="bg1"/>
              </a:solidFill>
              <a:latin typeface="+mn-ea"/>
              <a:cs typeface="メイリオ" panose="020B0604030504040204" pitchFamily="50" charset="-128"/>
            </a:endParaRPr>
          </a:p>
        </p:txBody>
      </p:sp>
      <p:sp>
        <p:nvSpPr>
          <p:cNvPr id="52" name="テキスト ボックス 51">
            <a:extLst>
              <a:ext uri="{FF2B5EF4-FFF2-40B4-BE49-F238E27FC236}">
                <a16:creationId xmlns:a16="http://schemas.microsoft.com/office/drawing/2014/main" id="{23E69E82-1037-D64D-A256-DA0E8A7A533C}"/>
              </a:ext>
            </a:extLst>
          </p:cNvPr>
          <p:cNvSpPr txBox="1"/>
          <p:nvPr/>
        </p:nvSpPr>
        <p:spPr>
          <a:xfrm>
            <a:off x="5404304" y="5805421"/>
            <a:ext cx="3274824" cy="786205"/>
          </a:xfrm>
          <a:prstGeom prst="rect">
            <a:avLst/>
          </a:prstGeom>
          <a:noFill/>
          <a:ln>
            <a:noFill/>
          </a:ln>
        </p:spPr>
        <p:txBody>
          <a:bodyPr wrap="square" rtlCol="0" anchor="ctr">
            <a:spAutoFit/>
          </a:bodyPr>
          <a:lstStyle/>
          <a:p>
            <a:pPr algn="ctr"/>
            <a:r>
              <a:rPr lang="ja-JP" altLang="en-US" b="1">
                <a:solidFill>
                  <a:schemeClr val="bg1"/>
                </a:solidFill>
                <a:latin typeface="+mn-ea"/>
                <a:cs typeface="メイリオ" panose="020B0604030504040204" pitchFamily="50" charset="-128"/>
              </a:rPr>
              <a:t>約</a:t>
            </a:r>
            <a:r>
              <a:rPr lang="en-US" altLang="ja-JP" sz="4400" b="1" dirty="0">
                <a:solidFill>
                  <a:schemeClr val="bg1"/>
                </a:solidFill>
                <a:latin typeface="+mn-ea"/>
                <a:cs typeface="メイリオ" panose="020B0604030504040204" pitchFamily="50" charset="-128"/>
              </a:rPr>
              <a:t>1,400</a:t>
            </a:r>
            <a:r>
              <a:rPr lang="ja-JP" altLang="en-US" b="1">
                <a:solidFill>
                  <a:schemeClr val="bg1"/>
                </a:solidFill>
                <a:latin typeface="+mn-ea"/>
                <a:cs typeface="メイリオ" panose="020B0604030504040204" pitchFamily="50" charset="-128"/>
              </a:rPr>
              <a:t>億円</a:t>
            </a:r>
            <a:endParaRPr lang="en-US" altLang="ja-JP" sz="2400" b="1" dirty="0">
              <a:solidFill>
                <a:schemeClr val="bg1"/>
              </a:solidFill>
              <a:latin typeface="+mn-ea"/>
              <a:cs typeface="メイリオ" panose="020B0604030504040204" pitchFamily="50" charset="-128"/>
            </a:endParaRPr>
          </a:p>
        </p:txBody>
      </p:sp>
      <p:sp>
        <p:nvSpPr>
          <p:cNvPr id="53" name="テキスト ボックス 52">
            <a:extLst>
              <a:ext uri="{FF2B5EF4-FFF2-40B4-BE49-F238E27FC236}">
                <a16:creationId xmlns:a16="http://schemas.microsoft.com/office/drawing/2014/main" id="{0C94FB66-A8DD-174A-A599-F86F33DF915D}"/>
              </a:ext>
            </a:extLst>
          </p:cNvPr>
          <p:cNvSpPr txBox="1"/>
          <p:nvPr/>
        </p:nvSpPr>
        <p:spPr>
          <a:xfrm>
            <a:off x="970544" y="3429000"/>
            <a:ext cx="2234907" cy="253916"/>
          </a:xfrm>
          <a:prstGeom prst="rect">
            <a:avLst/>
          </a:prstGeom>
          <a:noFill/>
        </p:spPr>
        <p:txBody>
          <a:bodyPr wrap="none" rtlCol="0">
            <a:spAutoFit/>
          </a:bodyPr>
          <a:lstStyle/>
          <a:p>
            <a:r>
              <a:rPr kumimoji="1" lang="ja-JP" altLang="en-US" sz="1050" b="1" dirty="0">
                <a:solidFill>
                  <a:srgbClr val="FF0000"/>
                </a:solidFill>
                <a:latin typeface="+mn-ea"/>
              </a:rPr>
              <a:t>■名実共に、日本</a:t>
            </a:r>
            <a:r>
              <a:rPr kumimoji="1" lang="en-US" altLang="ja-JP" sz="1050" b="1" dirty="0">
                <a:solidFill>
                  <a:srgbClr val="FF0000"/>
                </a:solidFill>
                <a:latin typeface="+mn-ea"/>
              </a:rPr>
              <a:t>No.1</a:t>
            </a:r>
            <a:r>
              <a:rPr kumimoji="1" lang="ja-JP" altLang="en-US" sz="1050" b="1" dirty="0">
                <a:solidFill>
                  <a:srgbClr val="FF0000"/>
                </a:solidFill>
                <a:latin typeface="+mn-ea"/>
              </a:rPr>
              <a:t>の施設実績</a:t>
            </a:r>
          </a:p>
        </p:txBody>
      </p:sp>
      <p:pic>
        <p:nvPicPr>
          <p:cNvPr id="3" name="図 2">
            <a:extLst>
              <a:ext uri="{FF2B5EF4-FFF2-40B4-BE49-F238E27FC236}">
                <a16:creationId xmlns:a16="http://schemas.microsoft.com/office/drawing/2014/main" id="{65C99EE7-8183-7F49-BCB9-1D9A801D1AB9}"/>
              </a:ext>
            </a:extLst>
          </p:cNvPr>
          <p:cNvPicPr>
            <a:picLocks noChangeAspect="1"/>
          </p:cNvPicPr>
          <p:nvPr/>
        </p:nvPicPr>
        <p:blipFill rotWithShape="1">
          <a:blip r:embed="rId2"/>
          <a:srcRect b="95121"/>
          <a:stretch/>
        </p:blipFill>
        <p:spPr>
          <a:xfrm>
            <a:off x="917518" y="3682916"/>
            <a:ext cx="3725971" cy="228642"/>
          </a:xfrm>
          <a:prstGeom prst="rect">
            <a:avLst/>
          </a:prstGeom>
        </p:spPr>
      </p:pic>
      <p:sp>
        <p:nvSpPr>
          <p:cNvPr id="2" name="正方形/長方形 1">
            <a:extLst>
              <a:ext uri="{FF2B5EF4-FFF2-40B4-BE49-F238E27FC236}">
                <a16:creationId xmlns:a16="http://schemas.microsoft.com/office/drawing/2014/main" id="{4D9FE0DE-0009-4316-B7DE-D43F83B6311E}"/>
              </a:ext>
            </a:extLst>
          </p:cNvPr>
          <p:cNvSpPr/>
          <p:nvPr/>
        </p:nvSpPr>
        <p:spPr>
          <a:xfrm>
            <a:off x="1051878" y="3950122"/>
            <a:ext cx="1792604" cy="125094"/>
          </a:xfrm>
          <a:prstGeom prst="rect">
            <a:avLst/>
          </a:prstGeom>
          <a:solidFill>
            <a:srgbClr val="92D05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0319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151FD8B-830E-734E-9F17-2950019D1741}"/>
              </a:ext>
            </a:extLst>
          </p:cNvPr>
          <p:cNvSpPr txBox="1"/>
          <p:nvPr/>
        </p:nvSpPr>
        <p:spPr>
          <a:xfrm rot="5400000">
            <a:off x="-659932" y="1035866"/>
            <a:ext cx="2841173" cy="769441"/>
          </a:xfrm>
          <a:prstGeom prst="rect">
            <a:avLst/>
          </a:prstGeom>
          <a:noFill/>
        </p:spPr>
        <p:txBody>
          <a:bodyPr wrap="square" rtlCol="0">
            <a:spAutoFit/>
          </a:bodyPr>
          <a:lstStyle/>
          <a:p>
            <a:r>
              <a:rPr kumimoji="1" lang="en-US" altLang="ja-JP" sz="4400" b="1" dirty="0">
                <a:solidFill>
                  <a:schemeClr val="tx1">
                    <a:lumMod val="75000"/>
                    <a:lumOff val="25000"/>
                  </a:schemeClr>
                </a:solidFill>
                <a:latin typeface="Yu Gothic" panose="020B0400000000000000" pitchFamily="34" charset="-128"/>
                <a:ea typeface="Yu Gothic" panose="020B0400000000000000" pitchFamily="34" charset="-128"/>
              </a:rPr>
              <a:t>Access</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pic>
        <p:nvPicPr>
          <p:cNvPr id="6" name="図 5">
            <a:extLst>
              <a:ext uri="{FF2B5EF4-FFF2-40B4-BE49-F238E27FC236}">
                <a16:creationId xmlns:a16="http://schemas.microsoft.com/office/drawing/2014/main" id="{34357AE0-9997-FF41-98DC-6E48713A0D6E}"/>
              </a:ext>
            </a:extLst>
          </p:cNvPr>
          <p:cNvPicPr>
            <a:picLocks noChangeAspect="1"/>
          </p:cNvPicPr>
          <p:nvPr/>
        </p:nvPicPr>
        <p:blipFill rotWithShape="1">
          <a:blip r:embed="rId2">
            <a:grayscl/>
          </a:blip>
          <a:srcRect t="5709" b="7766"/>
          <a:stretch/>
        </p:blipFill>
        <p:spPr>
          <a:xfrm>
            <a:off x="1524300" y="1812779"/>
            <a:ext cx="4121201" cy="2367931"/>
          </a:xfrm>
          <a:prstGeom prst="rect">
            <a:avLst/>
          </a:prstGeom>
        </p:spPr>
      </p:pic>
      <p:sp>
        <p:nvSpPr>
          <p:cNvPr id="24" name="正方形/長方形 23">
            <a:extLst>
              <a:ext uri="{FF2B5EF4-FFF2-40B4-BE49-F238E27FC236}">
                <a16:creationId xmlns:a16="http://schemas.microsoft.com/office/drawing/2014/main" id="{F9CCB068-FCEF-294D-8ADA-D37C3F12917E}"/>
              </a:ext>
            </a:extLst>
          </p:cNvPr>
          <p:cNvSpPr/>
          <p:nvPr/>
        </p:nvSpPr>
        <p:spPr>
          <a:xfrm>
            <a:off x="1524301" y="501804"/>
            <a:ext cx="7810542" cy="812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latin typeface="Yu Gothic" panose="020B0400000000000000" pitchFamily="34" charset="-128"/>
              <a:ea typeface="Yu Gothic" panose="020B0400000000000000" pitchFamily="34" charset="-128"/>
            </a:endParaRPr>
          </a:p>
        </p:txBody>
      </p:sp>
      <p:sp>
        <p:nvSpPr>
          <p:cNvPr id="28" name="正方形/長方形 27">
            <a:extLst>
              <a:ext uri="{FF2B5EF4-FFF2-40B4-BE49-F238E27FC236}">
                <a16:creationId xmlns:a16="http://schemas.microsoft.com/office/drawing/2014/main" id="{A8936232-FF19-B24C-A0EF-266A8234C98D}"/>
              </a:ext>
            </a:extLst>
          </p:cNvPr>
          <p:cNvSpPr/>
          <p:nvPr/>
        </p:nvSpPr>
        <p:spPr>
          <a:xfrm>
            <a:off x="1892385" y="673100"/>
            <a:ext cx="7074374" cy="461665"/>
          </a:xfrm>
          <a:prstGeom prst="rect">
            <a:avLst/>
          </a:prstGeom>
        </p:spPr>
        <p:txBody>
          <a:bodyPr wrap="none">
            <a:spAutoFit/>
          </a:bodyPr>
          <a:lstStyle/>
          <a:p>
            <a:pPr algn="ctr"/>
            <a:r>
              <a:rPr kumimoji="1" lang="ja-JP" altLang="en-US" sz="2400" b="1" dirty="0">
                <a:solidFill>
                  <a:schemeClr val="tx1">
                    <a:lumMod val="75000"/>
                    <a:lumOff val="25000"/>
                  </a:schemeClr>
                </a:solidFill>
                <a:latin typeface="Yu Mincho Demibold" panose="02020400000000000000" pitchFamily="18" charset="-128"/>
                <a:ea typeface="Yu Mincho Demibold" panose="02020400000000000000" pitchFamily="18" charset="-128"/>
              </a:rPr>
              <a:t>世界</a:t>
            </a:r>
            <a:r>
              <a:rPr kumimoji="1" lang="en-US" altLang="ja-JP" sz="2400" b="1" dirty="0">
                <a:solidFill>
                  <a:schemeClr val="tx1">
                    <a:lumMod val="75000"/>
                    <a:lumOff val="25000"/>
                  </a:schemeClr>
                </a:solidFill>
                <a:latin typeface="Yu Mincho Demibold" panose="02020400000000000000" pitchFamily="18" charset="-128"/>
                <a:ea typeface="Yu Mincho Demibold" panose="02020400000000000000" pitchFamily="18" charset="-128"/>
              </a:rPr>
              <a:t>4</a:t>
            </a:r>
            <a:r>
              <a:rPr kumimoji="1" lang="ja-JP" altLang="en-US" sz="2400" b="1" dirty="0">
                <a:solidFill>
                  <a:schemeClr val="tx1">
                    <a:lumMod val="75000"/>
                    <a:lumOff val="25000"/>
                  </a:schemeClr>
                </a:solidFill>
                <a:latin typeface="Yu Mincho Demibold" panose="02020400000000000000" pitchFamily="18" charset="-128"/>
                <a:ea typeface="Yu Mincho Demibold" panose="02020400000000000000" pitchFamily="18" charset="-128"/>
              </a:rPr>
              <a:t>位</a:t>
            </a:r>
            <a:r>
              <a:rPr kumimoji="1" lang="ja-JP" altLang="en-US" sz="2400" b="1">
                <a:solidFill>
                  <a:schemeClr val="tx1">
                    <a:lumMod val="75000"/>
                    <a:lumOff val="25000"/>
                  </a:schemeClr>
                </a:solidFill>
                <a:latin typeface="Yu Mincho Demibold" panose="02020400000000000000" pitchFamily="18" charset="-128"/>
                <a:ea typeface="Yu Mincho Demibold" panose="02020400000000000000" pitchFamily="18" charset="-128"/>
              </a:rPr>
              <a:t>の横浜駅･年間</a:t>
            </a:r>
            <a:r>
              <a:rPr kumimoji="1" lang="ja-JP" altLang="en-US" sz="2400" b="1" dirty="0">
                <a:solidFill>
                  <a:schemeClr val="tx1">
                    <a:lumMod val="75000"/>
                    <a:lumOff val="25000"/>
                  </a:schemeClr>
                </a:solidFill>
                <a:latin typeface="Yu Mincho Demibold" panose="02020400000000000000" pitchFamily="18" charset="-128"/>
                <a:ea typeface="Yu Mincho Demibold" panose="02020400000000000000" pitchFamily="18" charset="-128"/>
              </a:rPr>
              <a:t>乗降客数は約</a:t>
            </a:r>
            <a:r>
              <a:rPr kumimoji="1" lang="en-US" altLang="ja-JP" sz="2400" b="1" dirty="0">
                <a:solidFill>
                  <a:schemeClr val="tx1">
                    <a:lumMod val="75000"/>
                    <a:lumOff val="25000"/>
                  </a:schemeClr>
                </a:solidFill>
                <a:latin typeface="Yu Mincho Demibold" panose="02020400000000000000" pitchFamily="18" charset="-128"/>
                <a:ea typeface="Yu Mincho Demibold" panose="02020400000000000000" pitchFamily="18" charset="-128"/>
              </a:rPr>
              <a:t>8</a:t>
            </a:r>
            <a:r>
              <a:rPr kumimoji="1" lang="ja-JP" altLang="en-US" sz="2400" b="1" dirty="0">
                <a:solidFill>
                  <a:schemeClr val="tx1">
                    <a:lumMod val="75000"/>
                    <a:lumOff val="25000"/>
                  </a:schemeClr>
                </a:solidFill>
                <a:latin typeface="Yu Mincho Demibold" panose="02020400000000000000" pitchFamily="18" charset="-128"/>
                <a:ea typeface="Yu Mincho Demibold" panose="02020400000000000000" pitchFamily="18" charset="-128"/>
              </a:rPr>
              <a:t>億</a:t>
            </a:r>
            <a:r>
              <a:rPr kumimoji="1" lang="en-US" altLang="ja-JP" sz="2400" b="1" dirty="0">
                <a:solidFill>
                  <a:schemeClr val="tx1">
                    <a:lumMod val="75000"/>
                    <a:lumOff val="25000"/>
                  </a:schemeClr>
                </a:solidFill>
                <a:latin typeface="Yu Mincho Demibold" panose="02020400000000000000" pitchFamily="18" charset="-128"/>
                <a:ea typeface="Yu Mincho Demibold" panose="02020400000000000000" pitchFamily="18" charset="-128"/>
              </a:rPr>
              <a:t>3,800</a:t>
            </a:r>
            <a:r>
              <a:rPr kumimoji="1" lang="ja-JP" altLang="en-US" sz="2400" b="1">
                <a:solidFill>
                  <a:schemeClr val="tx1">
                    <a:lumMod val="75000"/>
                    <a:lumOff val="25000"/>
                  </a:schemeClr>
                </a:solidFill>
                <a:latin typeface="Yu Mincho Demibold" panose="02020400000000000000" pitchFamily="18" charset="-128"/>
                <a:ea typeface="Yu Mincho Demibold" panose="02020400000000000000" pitchFamily="18" charset="-128"/>
              </a:rPr>
              <a:t>万人</a:t>
            </a:r>
            <a:endParaRPr kumimoji="1" lang="en-US" altLang="ja-JP" sz="2400"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p:txBody>
      </p:sp>
      <p:sp>
        <p:nvSpPr>
          <p:cNvPr id="29" name="角丸四角形 28">
            <a:extLst>
              <a:ext uri="{FF2B5EF4-FFF2-40B4-BE49-F238E27FC236}">
                <a16:creationId xmlns:a16="http://schemas.microsoft.com/office/drawing/2014/main" id="{86C2073C-7F6F-8746-81B7-C55EFA230559}"/>
              </a:ext>
            </a:extLst>
          </p:cNvPr>
          <p:cNvSpPr/>
          <p:nvPr/>
        </p:nvSpPr>
        <p:spPr>
          <a:xfrm>
            <a:off x="1548433" y="4499154"/>
            <a:ext cx="1338382" cy="104978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0" name="角丸四角形 29">
            <a:extLst>
              <a:ext uri="{FF2B5EF4-FFF2-40B4-BE49-F238E27FC236}">
                <a16:creationId xmlns:a16="http://schemas.microsoft.com/office/drawing/2014/main" id="{BA7C21ED-8B83-9F4B-8A68-E26B2438174B}"/>
              </a:ext>
            </a:extLst>
          </p:cNvPr>
          <p:cNvSpPr/>
          <p:nvPr/>
        </p:nvSpPr>
        <p:spPr>
          <a:xfrm>
            <a:off x="1548433" y="5613464"/>
            <a:ext cx="1338382" cy="104978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1" name="テキスト ボックス 30">
            <a:extLst>
              <a:ext uri="{FF2B5EF4-FFF2-40B4-BE49-F238E27FC236}">
                <a16:creationId xmlns:a16="http://schemas.microsoft.com/office/drawing/2014/main" id="{76E06E09-33AA-424A-A859-C9B69E1F6E4D}"/>
              </a:ext>
            </a:extLst>
          </p:cNvPr>
          <p:cNvSpPr txBox="1"/>
          <p:nvPr/>
        </p:nvSpPr>
        <p:spPr>
          <a:xfrm>
            <a:off x="1494443" y="1566628"/>
            <a:ext cx="1127232"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n-ea"/>
              </a:rPr>
              <a:t>■横浜駅路線図</a:t>
            </a:r>
          </a:p>
        </p:txBody>
      </p:sp>
      <p:sp>
        <p:nvSpPr>
          <p:cNvPr id="32" name="角丸四角形 31">
            <a:extLst>
              <a:ext uri="{FF2B5EF4-FFF2-40B4-BE49-F238E27FC236}">
                <a16:creationId xmlns:a16="http://schemas.microsoft.com/office/drawing/2014/main" id="{FAD1F895-FE38-CB4E-B600-2300A9A6421F}"/>
              </a:ext>
            </a:extLst>
          </p:cNvPr>
          <p:cNvSpPr/>
          <p:nvPr/>
        </p:nvSpPr>
        <p:spPr>
          <a:xfrm>
            <a:off x="2968086" y="4499154"/>
            <a:ext cx="1338382" cy="104978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3" name="角丸四角形 32">
            <a:extLst>
              <a:ext uri="{FF2B5EF4-FFF2-40B4-BE49-F238E27FC236}">
                <a16:creationId xmlns:a16="http://schemas.microsoft.com/office/drawing/2014/main" id="{25979CA3-5AF2-7648-AF83-22BDF95FCF5F}"/>
              </a:ext>
            </a:extLst>
          </p:cNvPr>
          <p:cNvSpPr/>
          <p:nvPr/>
        </p:nvSpPr>
        <p:spPr>
          <a:xfrm>
            <a:off x="2968086" y="5613464"/>
            <a:ext cx="1338382" cy="104978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4" name="角丸四角形 33">
            <a:extLst>
              <a:ext uri="{FF2B5EF4-FFF2-40B4-BE49-F238E27FC236}">
                <a16:creationId xmlns:a16="http://schemas.microsoft.com/office/drawing/2014/main" id="{323743D5-A0AB-4F41-A67E-BB7F99C40FA5}"/>
              </a:ext>
            </a:extLst>
          </p:cNvPr>
          <p:cNvSpPr/>
          <p:nvPr/>
        </p:nvSpPr>
        <p:spPr>
          <a:xfrm>
            <a:off x="4387739" y="4499154"/>
            <a:ext cx="1338382" cy="1049783"/>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6" name="テキスト ボックス 35">
            <a:extLst>
              <a:ext uri="{FF2B5EF4-FFF2-40B4-BE49-F238E27FC236}">
                <a16:creationId xmlns:a16="http://schemas.microsoft.com/office/drawing/2014/main" id="{863725F7-D4D5-9640-BA2D-924F3C6B7477}"/>
              </a:ext>
            </a:extLst>
          </p:cNvPr>
          <p:cNvSpPr txBox="1"/>
          <p:nvPr/>
        </p:nvSpPr>
        <p:spPr>
          <a:xfrm>
            <a:off x="1524300" y="4681643"/>
            <a:ext cx="1388845" cy="253916"/>
          </a:xfrm>
          <a:prstGeom prst="rect">
            <a:avLst/>
          </a:prstGeom>
          <a:noFill/>
          <a:ln>
            <a:noFill/>
          </a:ln>
        </p:spPr>
        <p:txBody>
          <a:bodyPr wrap="square" rtlCol="0" anchor="ctr">
            <a:spAutoFit/>
          </a:bodyPr>
          <a:lstStyle/>
          <a:p>
            <a:pPr algn="ctr"/>
            <a:r>
              <a:rPr lang="en-US" altLang="ja-JP" sz="1050" b="1" dirty="0">
                <a:solidFill>
                  <a:schemeClr val="bg1"/>
                </a:solidFill>
                <a:latin typeface="+mn-ea"/>
                <a:cs typeface="メイリオ" panose="020B0604030504040204" pitchFamily="50" charset="-128"/>
              </a:rPr>
              <a:t>JR</a:t>
            </a:r>
            <a:r>
              <a:rPr lang="ja-JP" altLang="en-US" sz="1050" b="1">
                <a:solidFill>
                  <a:schemeClr val="bg1"/>
                </a:solidFill>
                <a:latin typeface="+mn-ea"/>
                <a:cs typeface="メイリオ" panose="020B0604030504040204" pitchFamily="50" charset="-128"/>
              </a:rPr>
              <a:t>線</a:t>
            </a:r>
            <a:endParaRPr lang="en-US" altLang="ja-JP" sz="1050" b="1" dirty="0">
              <a:solidFill>
                <a:schemeClr val="bg1"/>
              </a:solidFill>
              <a:latin typeface="+mn-ea"/>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EC31329F-98D9-AD41-835D-1ED35AAB95D4}"/>
              </a:ext>
            </a:extLst>
          </p:cNvPr>
          <p:cNvSpPr txBox="1"/>
          <p:nvPr/>
        </p:nvSpPr>
        <p:spPr>
          <a:xfrm>
            <a:off x="1524300" y="4788280"/>
            <a:ext cx="1388845" cy="760657"/>
          </a:xfrm>
          <a:prstGeom prst="rect">
            <a:avLst/>
          </a:prstGeom>
          <a:no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82.3</a:t>
            </a:r>
            <a:r>
              <a:rPr lang="ja-JP" altLang="en-US" sz="140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D9C7C323-360B-FD4C-B2DA-537CF8184B40}"/>
              </a:ext>
            </a:extLst>
          </p:cNvPr>
          <p:cNvSpPr txBox="1"/>
          <p:nvPr/>
        </p:nvSpPr>
        <p:spPr>
          <a:xfrm>
            <a:off x="2945784" y="4681643"/>
            <a:ext cx="1388845" cy="253916"/>
          </a:xfrm>
          <a:prstGeom prst="rect">
            <a:avLst/>
          </a:prstGeom>
          <a:no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相鉄線</a:t>
            </a:r>
            <a:endParaRPr lang="en-US" altLang="ja-JP" sz="1050" b="1" dirty="0">
              <a:solidFill>
                <a:schemeClr val="bg1"/>
              </a:solidFill>
              <a:latin typeface="+mn-ea"/>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D0B32AF9-2AD5-B348-A164-70A3F56AFC2D}"/>
              </a:ext>
            </a:extLst>
          </p:cNvPr>
          <p:cNvSpPr txBox="1"/>
          <p:nvPr/>
        </p:nvSpPr>
        <p:spPr>
          <a:xfrm>
            <a:off x="2945784" y="4788280"/>
            <a:ext cx="1388845" cy="760657"/>
          </a:xfrm>
          <a:prstGeom prst="rect">
            <a:avLst/>
          </a:prstGeom>
          <a:no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42.8</a:t>
            </a:r>
            <a:r>
              <a:rPr lang="ja-JP" altLang="en-US" sz="140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5E5ABF1C-E729-1D4F-AC07-3E9FF899FF48}"/>
              </a:ext>
            </a:extLst>
          </p:cNvPr>
          <p:cNvSpPr txBox="1"/>
          <p:nvPr/>
        </p:nvSpPr>
        <p:spPr>
          <a:xfrm>
            <a:off x="4359578" y="4678311"/>
            <a:ext cx="1388845" cy="253916"/>
          </a:xfrm>
          <a:prstGeom prst="rect">
            <a:avLst/>
          </a:prstGeom>
          <a:no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東急線</a:t>
            </a:r>
            <a:endParaRPr lang="en-US" altLang="ja-JP" sz="1050" b="1" dirty="0">
              <a:solidFill>
                <a:schemeClr val="bg1"/>
              </a:solidFill>
              <a:latin typeface="+mn-ea"/>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120F8986-A1A5-3C49-9D11-C1FFD9F4F95C}"/>
              </a:ext>
            </a:extLst>
          </p:cNvPr>
          <p:cNvSpPr txBox="1"/>
          <p:nvPr/>
        </p:nvSpPr>
        <p:spPr>
          <a:xfrm>
            <a:off x="4359578" y="4784948"/>
            <a:ext cx="1388845" cy="760657"/>
          </a:xfrm>
          <a:prstGeom prst="rect">
            <a:avLst/>
          </a:prstGeom>
          <a:no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36.3</a:t>
            </a:r>
            <a:r>
              <a:rPr lang="ja-JP" altLang="en-US" sz="140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42" name="テキスト ボックス 41">
            <a:extLst>
              <a:ext uri="{FF2B5EF4-FFF2-40B4-BE49-F238E27FC236}">
                <a16:creationId xmlns:a16="http://schemas.microsoft.com/office/drawing/2014/main" id="{F1C98EAE-E3FF-8B47-B954-FC0ACB8E6C35}"/>
              </a:ext>
            </a:extLst>
          </p:cNvPr>
          <p:cNvSpPr txBox="1"/>
          <p:nvPr/>
        </p:nvSpPr>
        <p:spPr>
          <a:xfrm>
            <a:off x="1524300" y="5795953"/>
            <a:ext cx="1388845" cy="253916"/>
          </a:xfrm>
          <a:prstGeom prst="rect">
            <a:avLst/>
          </a:prstGeom>
          <a:no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京急線</a:t>
            </a:r>
            <a:endParaRPr lang="en-US" altLang="ja-JP" sz="1050" b="1" dirty="0">
              <a:solidFill>
                <a:schemeClr val="bg1"/>
              </a:solidFill>
              <a:latin typeface="+mn-ea"/>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EFADE837-3190-554F-89F7-082EF6EEF985}"/>
              </a:ext>
            </a:extLst>
          </p:cNvPr>
          <p:cNvSpPr txBox="1"/>
          <p:nvPr/>
        </p:nvSpPr>
        <p:spPr>
          <a:xfrm>
            <a:off x="1524300" y="5902590"/>
            <a:ext cx="1388845" cy="760657"/>
          </a:xfrm>
          <a:prstGeom prst="rect">
            <a:avLst/>
          </a:prstGeom>
          <a:no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32.4</a:t>
            </a:r>
            <a:r>
              <a:rPr lang="ja-JP" altLang="en-US" sz="140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E8E96B82-09A7-1842-BD27-19E751834C5D}"/>
              </a:ext>
            </a:extLst>
          </p:cNvPr>
          <p:cNvSpPr txBox="1"/>
          <p:nvPr/>
        </p:nvSpPr>
        <p:spPr>
          <a:xfrm>
            <a:off x="2947107" y="5802105"/>
            <a:ext cx="1388845" cy="253916"/>
          </a:xfrm>
          <a:prstGeom prst="rect">
            <a:avLst/>
          </a:prstGeom>
          <a:no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みなとみらい線</a:t>
            </a:r>
            <a:endParaRPr lang="en-US" altLang="ja-JP" sz="1050" b="1" dirty="0">
              <a:solidFill>
                <a:schemeClr val="bg1"/>
              </a:solidFill>
              <a:latin typeface="+mn-ea"/>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CFD5032B-8426-1149-9D9D-528383BBE4B1}"/>
              </a:ext>
            </a:extLst>
          </p:cNvPr>
          <p:cNvSpPr txBox="1"/>
          <p:nvPr/>
        </p:nvSpPr>
        <p:spPr>
          <a:xfrm>
            <a:off x="2947107" y="5908742"/>
            <a:ext cx="1388845" cy="760657"/>
          </a:xfrm>
          <a:prstGeom prst="rect">
            <a:avLst/>
          </a:prstGeom>
          <a:no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21.1</a:t>
            </a:r>
            <a:r>
              <a:rPr lang="ja-JP" altLang="en-US" sz="140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48" name="テキスト ボックス 47">
            <a:extLst>
              <a:ext uri="{FF2B5EF4-FFF2-40B4-BE49-F238E27FC236}">
                <a16:creationId xmlns:a16="http://schemas.microsoft.com/office/drawing/2014/main" id="{450C984C-FA98-8049-ADE0-B98BAD93B55E}"/>
              </a:ext>
            </a:extLst>
          </p:cNvPr>
          <p:cNvSpPr txBox="1"/>
          <p:nvPr/>
        </p:nvSpPr>
        <p:spPr>
          <a:xfrm>
            <a:off x="1524300" y="4222276"/>
            <a:ext cx="2044149"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n-ea"/>
              </a:rPr>
              <a:t>■横浜駅主要路線乗降客数</a:t>
            </a:r>
            <a:r>
              <a:rPr kumimoji="1" lang="en-US" altLang="ja-JP" sz="1050" b="1" dirty="0">
                <a:solidFill>
                  <a:schemeClr val="tx1">
                    <a:lumMod val="75000"/>
                    <a:lumOff val="25000"/>
                  </a:schemeClr>
                </a:solidFill>
                <a:latin typeface="+mn-ea"/>
              </a:rPr>
              <a:t>(</a:t>
            </a:r>
            <a:r>
              <a:rPr kumimoji="1" lang="ja-JP" altLang="en-US" sz="1050" b="1">
                <a:solidFill>
                  <a:schemeClr val="tx1">
                    <a:lumMod val="75000"/>
                    <a:lumOff val="25000"/>
                  </a:schemeClr>
                </a:solidFill>
                <a:latin typeface="+mn-ea"/>
              </a:rPr>
              <a:t>日</a:t>
            </a:r>
            <a:r>
              <a:rPr kumimoji="1" lang="en-US" altLang="ja-JP" sz="1050" b="1" dirty="0">
                <a:solidFill>
                  <a:schemeClr val="tx1">
                    <a:lumMod val="75000"/>
                    <a:lumOff val="25000"/>
                  </a:schemeClr>
                </a:solidFill>
                <a:latin typeface="+mn-ea"/>
              </a:rPr>
              <a:t>)</a:t>
            </a:r>
            <a:endParaRPr kumimoji="1" lang="ja-JP" altLang="en-US" sz="1050" b="1">
              <a:solidFill>
                <a:schemeClr val="tx1">
                  <a:lumMod val="75000"/>
                  <a:lumOff val="25000"/>
                </a:schemeClr>
              </a:solidFill>
              <a:latin typeface="+mn-ea"/>
            </a:endParaRPr>
          </a:p>
        </p:txBody>
      </p:sp>
      <p:sp>
        <p:nvSpPr>
          <p:cNvPr id="49" name="角丸四角形 48">
            <a:extLst>
              <a:ext uri="{FF2B5EF4-FFF2-40B4-BE49-F238E27FC236}">
                <a16:creationId xmlns:a16="http://schemas.microsoft.com/office/drawing/2014/main" id="{D3799AFA-43F1-8C46-A006-7539C2B93DD0}"/>
              </a:ext>
            </a:extLst>
          </p:cNvPr>
          <p:cNvSpPr/>
          <p:nvPr/>
        </p:nvSpPr>
        <p:spPr>
          <a:xfrm>
            <a:off x="4399384" y="5619350"/>
            <a:ext cx="1338382" cy="1049783"/>
          </a:xfrm>
          <a:prstGeom prst="roundRect">
            <a:avLst>
              <a:gd name="adj" fmla="val 4264"/>
            </a:avLst>
          </a:prstGeom>
          <a:solidFill>
            <a:srgbClr val="329F3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52" name="テキスト ボックス 51">
            <a:extLst>
              <a:ext uri="{FF2B5EF4-FFF2-40B4-BE49-F238E27FC236}">
                <a16:creationId xmlns:a16="http://schemas.microsoft.com/office/drawing/2014/main" id="{AECE8011-0B4E-154D-B6C7-0F90D15F7387}"/>
              </a:ext>
            </a:extLst>
          </p:cNvPr>
          <p:cNvSpPr txBox="1"/>
          <p:nvPr/>
        </p:nvSpPr>
        <p:spPr>
          <a:xfrm>
            <a:off x="4371223" y="5798507"/>
            <a:ext cx="1388845" cy="253916"/>
          </a:xfrm>
          <a:prstGeom prst="rect">
            <a:avLst/>
          </a:prstGeom>
          <a:noFill/>
          <a:ln>
            <a:noFill/>
          </a:ln>
        </p:spPr>
        <p:txBody>
          <a:bodyPr wrap="square" rtlCol="0" anchor="ctr">
            <a:spAutoFit/>
          </a:bodyPr>
          <a:lstStyle/>
          <a:p>
            <a:pPr algn="ctr"/>
            <a:r>
              <a:rPr lang="en-US" altLang="ja-JP" sz="1050" b="1" dirty="0">
                <a:solidFill>
                  <a:schemeClr val="bg1"/>
                </a:solidFill>
                <a:latin typeface="+mn-ea"/>
                <a:cs typeface="メイリオ" panose="020B0604030504040204" pitchFamily="50" charset="-128"/>
              </a:rPr>
              <a:t>1</a:t>
            </a:r>
            <a:r>
              <a:rPr lang="ja-JP" altLang="en-US" sz="1050" b="1">
                <a:solidFill>
                  <a:schemeClr val="bg1"/>
                </a:solidFill>
                <a:latin typeface="+mn-ea"/>
                <a:cs typeface="メイリオ" panose="020B0604030504040204" pitchFamily="50" charset="-128"/>
              </a:rPr>
              <a:t>日あたり</a:t>
            </a:r>
            <a:endParaRPr lang="en-US" altLang="ja-JP" sz="1050" b="1" dirty="0">
              <a:solidFill>
                <a:schemeClr val="bg1"/>
              </a:solidFill>
              <a:latin typeface="+mn-ea"/>
              <a:cs typeface="メイリオ" panose="020B0604030504040204" pitchFamily="50" charset="-128"/>
            </a:endParaRPr>
          </a:p>
        </p:txBody>
      </p:sp>
      <p:sp>
        <p:nvSpPr>
          <p:cNvPr id="53" name="テキスト ボックス 52">
            <a:extLst>
              <a:ext uri="{FF2B5EF4-FFF2-40B4-BE49-F238E27FC236}">
                <a16:creationId xmlns:a16="http://schemas.microsoft.com/office/drawing/2014/main" id="{5FB9B870-540C-5949-80E7-712B2FA43EC6}"/>
              </a:ext>
            </a:extLst>
          </p:cNvPr>
          <p:cNvSpPr txBox="1"/>
          <p:nvPr/>
        </p:nvSpPr>
        <p:spPr>
          <a:xfrm>
            <a:off x="4371223" y="5946919"/>
            <a:ext cx="1388845" cy="677108"/>
          </a:xfrm>
          <a:prstGeom prst="rect">
            <a:avLst/>
          </a:prstGeom>
          <a:noFill/>
          <a:ln>
            <a:noFill/>
          </a:ln>
        </p:spPr>
        <p:txBody>
          <a:bodyPr wrap="square" rtlCol="0" anchor="ctr">
            <a:spAutoFit/>
          </a:bodyPr>
          <a:lstStyle/>
          <a:p>
            <a:pPr algn="ctr">
              <a:lnSpc>
                <a:spcPct val="150000"/>
              </a:lnSpc>
            </a:pPr>
            <a:r>
              <a:rPr lang="en-US" altLang="ja-JP" sz="2800" b="1" dirty="0">
                <a:solidFill>
                  <a:schemeClr val="bg1"/>
                </a:solidFill>
                <a:latin typeface="+mn-ea"/>
                <a:cs typeface="メイリオ" panose="020B0604030504040204" pitchFamily="50" charset="-128"/>
              </a:rPr>
              <a:t>220</a:t>
            </a:r>
            <a:r>
              <a:rPr lang="ja-JP" altLang="en-US" sz="1200" b="1">
                <a:solidFill>
                  <a:schemeClr val="bg1"/>
                </a:solidFill>
                <a:latin typeface="+mn-ea"/>
                <a:cs typeface="メイリオ" panose="020B0604030504040204" pitchFamily="50" charset="-128"/>
              </a:rPr>
              <a:t>万人強</a:t>
            </a:r>
            <a:endParaRPr lang="en-US" altLang="ja-JP" sz="2800" b="1" dirty="0">
              <a:solidFill>
                <a:schemeClr val="bg1"/>
              </a:solidFill>
              <a:latin typeface="+mn-ea"/>
              <a:cs typeface="メイリオ" panose="020B0604030504040204" pitchFamily="50" charset="-128"/>
            </a:endParaRPr>
          </a:p>
        </p:txBody>
      </p:sp>
      <p:pic>
        <p:nvPicPr>
          <p:cNvPr id="50" name="図 49">
            <a:extLst>
              <a:ext uri="{FF2B5EF4-FFF2-40B4-BE49-F238E27FC236}">
                <a16:creationId xmlns:a16="http://schemas.microsoft.com/office/drawing/2014/main" id="{00C5B678-EECE-824C-B799-028C9F70692D}"/>
              </a:ext>
            </a:extLst>
          </p:cNvPr>
          <p:cNvPicPr>
            <a:picLocks noChangeAspect="1"/>
          </p:cNvPicPr>
          <p:nvPr/>
        </p:nvPicPr>
        <p:blipFill rotWithShape="1">
          <a:blip r:embed="rId3">
            <a:grayscl/>
          </a:blip>
          <a:srcRect r="4500"/>
          <a:stretch/>
        </p:blipFill>
        <p:spPr>
          <a:xfrm>
            <a:off x="5984153" y="1812779"/>
            <a:ext cx="3332201" cy="3230276"/>
          </a:xfrm>
          <a:prstGeom prst="rect">
            <a:avLst/>
          </a:prstGeom>
        </p:spPr>
      </p:pic>
      <p:sp>
        <p:nvSpPr>
          <p:cNvPr id="54" name="テキスト ボックス 53">
            <a:extLst>
              <a:ext uri="{FF2B5EF4-FFF2-40B4-BE49-F238E27FC236}">
                <a16:creationId xmlns:a16="http://schemas.microsoft.com/office/drawing/2014/main" id="{A79718F5-0562-014E-9E57-AA66E8C7153A}"/>
              </a:ext>
            </a:extLst>
          </p:cNvPr>
          <p:cNvSpPr txBox="1"/>
          <p:nvPr/>
        </p:nvSpPr>
        <p:spPr>
          <a:xfrm>
            <a:off x="5984153" y="1566628"/>
            <a:ext cx="1665841" cy="253916"/>
          </a:xfrm>
          <a:prstGeom prst="rect">
            <a:avLst/>
          </a:prstGeom>
          <a:noFill/>
        </p:spPr>
        <p:txBody>
          <a:bodyPr wrap="none" rtlCol="0">
            <a:spAutoFit/>
          </a:bodyPr>
          <a:lstStyle/>
          <a:p>
            <a:r>
              <a:rPr kumimoji="1" lang="ja-JP" altLang="en-US" sz="1050" b="1">
                <a:latin typeface="+mn-ea"/>
              </a:rPr>
              <a:t>■横浜駅西口バス路線図</a:t>
            </a:r>
            <a:endParaRPr kumimoji="1" lang="ja-JP" altLang="en-US" sz="1050" b="1" dirty="0">
              <a:latin typeface="+mn-ea"/>
            </a:endParaRPr>
          </a:p>
        </p:txBody>
      </p:sp>
      <p:sp>
        <p:nvSpPr>
          <p:cNvPr id="55" name="角丸四角形 54">
            <a:extLst>
              <a:ext uri="{FF2B5EF4-FFF2-40B4-BE49-F238E27FC236}">
                <a16:creationId xmlns:a16="http://schemas.microsoft.com/office/drawing/2014/main" id="{9AF8035D-F67C-C648-87D4-8D76B0305BFD}"/>
              </a:ext>
            </a:extLst>
          </p:cNvPr>
          <p:cNvSpPr/>
          <p:nvPr/>
        </p:nvSpPr>
        <p:spPr>
          <a:xfrm>
            <a:off x="5985164" y="5167745"/>
            <a:ext cx="3332201" cy="1495502"/>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grpSp>
        <p:nvGrpSpPr>
          <p:cNvPr id="3" name="グループ化 2">
            <a:extLst>
              <a:ext uri="{FF2B5EF4-FFF2-40B4-BE49-F238E27FC236}">
                <a16:creationId xmlns:a16="http://schemas.microsoft.com/office/drawing/2014/main" id="{6E0BE29F-0586-3442-B65C-407E8CF10361}"/>
              </a:ext>
            </a:extLst>
          </p:cNvPr>
          <p:cNvGrpSpPr/>
          <p:nvPr/>
        </p:nvGrpSpPr>
        <p:grpSpPr>
          <a:xfrm>
            <a:off x="6468968" y="5368177"/>
            <a:ext cx="2362052" cy="1193520"/>
            <a:chOff x="6496365" y="5427294"/>
            <a:chExt cx="2362052" cy="1193520"/>
          </a:xfrm>
        </p:grpSpPr>
        <p:sp>
          <p:nvSpPr>
            <p:cNvPr id="56" name="テキスト ボックス 55">
              <a:extLst>
                <a:ext uri="{FF2B5EF4-FFF2-40B4-BE49-F238E27FC236}">
                  <a16:creationId xmlns:a16="http://schemas.microsoft.com/office/drawing/2014/main" id="{55BABA5C-67A7-3F41-A5AB-A1B8D9A73DD1}"/>
                </a:ext>
              </a:extLst>
            </p:cNvPr>
            <p:cNvSpPr txBox="1"/>
            <p:nvPr/>
          </p:nvSpPr>
          <p:spPr>
            <a:xfrm>
              <a:off x="6496365" y="5427294"/>
              <a:ext cx="2344574" cy="415498"/>
            </a:xfrm>
            <a:prstGeom prst="rect">
              <a:avLst/>
            </a:prstGeom>
            <a:no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ジョイナス横浜</a:t>
              </a:r>
              <a:r>
                <a:rPr lang="en-US" altLang="ja-JP" sz="1050" b="1" dirty="0">
                  <a:solidFill>
                    <a:schemeClr val="bg1"/>
                  </a:solidFill>
                  <a:latin typeface="+mn-ea"/>
                  <a:cs typeface="メイリオ" panose="020B0604030504040204" pitchFamily="50" charset="-128"/>
                </a:rPr>
                <a:t>(B1F)</a:t>
              </a:r>
              <a:r>
                <a:rPr lang="ja-JP" altLang="en-US" sz="1050" b="1">
                  <a:solidFill>
                    <a:schemeClr val="bg1"/>
                  </a:solidFill>
                  <a:latin typeface="+mn-ea"/>
                  <a:cs typeface="メイリオ" panose="020B0604030504040204" pitchFamily="50" charset="-128"/>
                </a:rPr>
                <a:t>直結</a:t>
              </a:r>
              <a:endParaRPr lang="en-US" altLang="ja-JP" sz="1050" b="1" dirty="0">
                <a:solidFill>
                  <a:schemeClr val="bg1"/>
                </a:solidFill>
                <a:latin typeface="+mn-ea"/>
                <a:cs typeface="メイリオ" panose="020B0604030504040204" pitchFamily="50" charset="-128"/>
              </a:endParaRPr>
            </a:p>
            <a:p>
              <a:pPr algn="ctr"/>
              <a:r>
                <a:rPr lang="ja-JP" altLang="en-US" sz="1050" b="1">
                  <a:solidFill>
                    <a:schemeClr val="bg1"/>
                  </a:solidFill>
                  <a:latin typeface="+mn-ea"/>
                  <a:cs typeface="メイリオ" panose="020B0604030504040204" pitchFamily="50" charset="-128"/>
                </a:rPr>
                <a:t>バス乗り場</a:t>
              </a:r>
              <a:r>
                <a:rPr lang="en-US" altLang="ja-JP" sz="1050" b="1" dirty="0">
                  <a:solidFill>
                    <a:schemeClr val="bg1"/>
                  </a:solidFill>
                  <a:latin typeface="+mn-ea"/>
                  <a:cs typeface="メイリオ" panose="020B0604030504040204" pitchFamily="50" charset="-128"/>
                </a:rPr>
                <a:t> </a:t>
              </a:r>
              <a:r>
                <a:rPr lang="ja-JP" altLang="en-US" sz="1050" b="1">
                  <a:solidFill>
                    <a:schemeClr val="bg1"/>
                  </a:solidFill>
                  <a:latin typeface="+mn-ea"/>
                  <a:cs typeface="メイリオ" panose="020B0604030504040204" pitchFamily="50" charset="-128"/>
                </a:rPr>
                <a:t>発着便数</a:t>
              </a:r>
              <a:endParaRPr lang="en-US" altLang="ja-JP" sz="1050" b="1" dirty="0">
                <a:solidFill>
                  <a:schemeClr val="bg1"/>
                </a:solidFill>
                <a:latin typeface="+mn-ea"/>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6A7DD562-EB04-774C-A1E1-F20F471B6B06}"/>
                </a:ext>
              </a:extLst>
            </p:cNvPr>
            <p:cNvSpPr txBox="1"/>
            <p:nvPr/>
          </p:nvSpPr>
          <p:spPr>
            <a:xfrm>
              <a:off x="6513843" y="5851373"/>
              <a:ext cx="2344574" cy="769441"/>
            </a:xfrm>
            <a:prstGeom prst="rect">
              <a:avLst/>
            </a:prstGeom>
            <a:noFill/>
            <a:ln>
              <a:noFill/>
            </a:ln>
          </p:spPr>
          <p:txBody>
            <a:bodyPr wrap="square" rtlCol="0" anchor="ctr">
              <a:spAutoFit/>
            </a:bodyPr>
            <a:lstStyle/>
            <a:p>
              <a:pPr algn="ctr"/>
              <a:r>
                <a:rPr lang="en-US" altLang="ja-JP" sz="3200" b="1" dirty="0">
                  <a:solidFill>
                    <a:schemeClr val="bg1"/>
                  </a:solidFill>
                  <a:latin typeface="+mn-ea"/>
                  <a:cs typeface="メイリオ" panose="020B0604030504040204" pitchFamily="50" charset="-128"/>
                </a:rPr>
                <a:t>3,000</a:t>
              </a:r>
              <a:r>
                <a:rPr lang="ja-JP" altLang="en-US" sz="1400" b="1">
                  <a:solidFill>
                    <a:schemeClr val="bg1"/>
                  </a:solidFill>
                  <a:latin typeface="+mn-ea"/>
                  <a:cs typeface="メイリオ" panose="020B0604030504040204" pitchFamily="50" charset="-128"/>
                </a:rPr>
                <a:t>便以上</a:t>
              </a:r>
              <a:endParaRPr lang="en-US" altLang="ja-JP" sz="1400" b="1" dirty="0">
                <a:solidFill>
                  <a:schemeClr val="bg1"/>
                </a:solidFill>
                <a:latin typeface="+mn-ea"/>
                <a:cs typeface="メイリオ" panose="020B0604030504040204" pitchFamily="50" charset="-128"/>
              </a:endParaRPr>
            </a:p>
            <a:p>
              <a:pPr algn="ctr"/>
              <a:r>
                <a:rPr lang="en-US" altLang="ja-JP" sz="1050" b="1" dirty="0">
                  <a:solidFill>
                    <a:schemeClr val="bg1"/>
                  </a:solidFill>
                  <a:latin typeface="+mn-ea"/>
                  <a:cs typeface="メイリオ" panose="020B0604030504040204" pitchFamily="50" charset="-128"/>
                </a:rPr>
                <a:t>(1</a:t>
              </a:r>
              <a:r>
                <a:rPr lang="ja-JP" altLang="en-US" sz="1050" b="1">
                  <a:solidFill>
                    <a:schemeClr val="bg1"/>
                  </a:solidFill>
                  <a:latin typeface="+mn-ea"/>
                  <a:cs typeface="メイリオ" panose="020B0604030504040204" pitchFamily="50" charset="-128"/>
                </a:rPr>
                <a:t>日あたり</a:t>
              </a:r>
              <a:r>
                <a:rPr lang="en-US" altLang="ja-JP" sz="1050" b="1" dirty="0">
                  <a:solidFill>
                    <a:schemeClr val="bg1"/>
                  </a:solidFill>
                  <a:latin typeface="+mn-ea"/>
                  <a:cs typeface="メイリオ" panose="020B0604030504040204" pitchFamily="50" charset="-128"/>
                </a:rPr>
                <a:t>)</a:t>
              </a:r>
              <a:endParaRPr lang="en-US" altLang="ja-JP" sz="2000" b="1" dirty="0">
                <a:solidFill>
                  <a:schemeClr val="bg1"/>
                </a:solidFill>
                <a:latin typeface="+mn-ea"/>
                <a:cs typeface="メイリオ" panose="020B0604030504040204" pitchFamily="50" charset="-128"/>
              </a:endParaRPr>
            </a:p>
          </p:txBody>
        </p:sp>
      </p:grpSp>
      <p:pic>
        <p:nvPicPr>
          <p:cNvPr id="35" name="図 34">
            <a:extLst>
              <a:ext uri="{FF2B5EF4-FFF2-40B4-BE49-F238E27FC236}">
                <a16:creationId xmlns:a16="http://schemas.microsoft.com/office/drawing/2014/main" id="{1658FAE1-3E7B-4001-A0F4-CB2FAE3F3FFA}"/>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064773" y="4581022"/>
            <a:ext cx="603828" cy="274467"/>
          </a:xfrm>
          <a:prstGeom prst="rect">
            <a:avLst/>
          </a:prstGeom>
        </p:spPr>
      </p:pic>
    </p:spTree>
    <p:extLst>
      <p:ext uri="{BB962C8B-B14F-4D97-AF65-F5344CB8AC3E}">
        <p14:creationId xmlns:p14="http://schemas.microsoft.com/office/powerpoint/2010/main" val="3039484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68E631D9-8783-1B49-80E2-E5D24711C8CA}"/>
              </a:ext>
            </a:extLst>
          </p:cNvPr>
          <p:cNvPicPr>
            <a:picLocks noChangeAspect="1"/>
          </p:cNvPicPr>
          <p:nvPr/>
        </p:nvPicPr>
        <p:blipFill>
          <a:blip r:embed="rId2"/>
          <a:stretch>
            <a:fillRect/>
          </a:stretch>
        </p:blipFill>
        <p:spPr>
          <a:xfrm>
            <a:off x="5539794" y="4243436"/>
            <a:ext cx="1525004" cy="2215816"/>
          </a:xfrm>
          <a:prstGeom prst="rect">
            <a:avLst/>
          </a:prstGeom>
        </p:spPr>
      </p:pic>
      <p:sp>
        <p:nvSpPr>
          <p:cNvPr id="9" name="テキスト ボックス 8">
            <a:extLst>
              <a:ext uri="{FF2B5EF4-FFF2-40B4-BE49-F238E27FC236}">
                <a16:creationId xmlns:a16="http://schemas.microsoft.com/office/drawing/2014/main" id="{E151FD8B-830E-734E-9F17-2950019D1741}"/>
              </a:ext>
            </a:extLst>
          </p:cNvPr>
          <p:cNvSpPr txBox="1"/>
          <p:nvPr/>
        </p:nvSpPr>
        <p:spPr>
          <a:xfrm rot="5400000">
            <a:off x="-1166994" y="1542927"/>
            <a:ext cx="3855296" cy="769441"/>
          </a:xfrm>
          <a:prstGeom prst="rect">
            <a:avLst/>
          </a:prstGeom>
          <a:noFill/>
        </p:spPr>
        <p:txBody>
          <a:bodyPr wrap="square" rtlCol="0">
            <a:spAutoFit/>
          </a:bodyPr>
          <a:lstStyle/>
          <a:p>
            <a:r>
              <a:rPr kumimoji="1" lang="en-US" altLang="ja-JP" sz="4400" b="1" dirty="0">
                <a:solidFill>
                  <a:schemeClr val="tx1">
                    <a:lumMod val="75000"/>
                    <a:lumOff val="25000"/>
                  </a:schemeClr>
                </a:solidFill>
                <a:latin typeface="Yu Gothic" panose="020B0400000000000000" pitchFamily="34" charset="-128"/>
                <a:ea typeface="Yu Gothic" panose="020B0400000000000000" pitchFamily="34" charset="-128"/>
              </a:rPr>
              <a:t>Area Date</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
        <p:nvSpPr>
          <p:cNvPr id="7" name="正方形/長方形 6">
            <a:extLst>
              <a:ext uri="{FF2B5EF4-FFF2-40B4-BE49-F238E27FC236}">
                <a16:creationId xmlns:a16="http://schemas.microsoft.com/office/drawing/2014/main" id="{DBE37C01-6524-2A47-864B-972BF55D1C93}"/>
              </a:ext>
            </a:extLst>
          </p:cNvPr>
          <p:cNvSpPr/>
          <p:nvPr/>
        </p:nvSpPr>
        <p:spPr>
          <a:xfrm>
            <a:off x="1524301" y="501804"/>
            <a:ext cx="7810542" cy="812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latin typeface="Yu Mincho Demibold" panose="02020400000000000000" pitchFamily="18" charset="-128"/>
              <a:ea typeface="Yu Mincho Demibold" panose="02020400000000000000" pitchFamily="18" charset="-128"/>
            </a:endParaRPr>
          </a:p>
        </p:txBody>
      </p:sp>
      <p:sp>
        <p:nvSpPr>
          <p:cNvPr id="12" name="正方形/長方形 11">
            <a:extLst>
              <a:ext uri="{FF2B5EF4-FFF2-40B4-BE49-F238E27FC236}">
                <a16:creationId xmlns:a16="http://schemas.microsoft.com/office/drawing/2014/main" id="{B1190135-9813-854F-9549-3AD7D486F797}"/>
              </a:ext>
            </a:extLst>
          </p:cNvPr>
          <p:cNvSpPr/>
          <p:nvPr/>
        </p:nvSpPr>
        <p:spPr>
          <a:xfrm>
            <a:off x="2262929" y="677383"/>
            <a:ext cx="6335389" cy="461665"/>
          </a:xfrm>
          <a:prstGeom prst="rect">
            <a:avLst/>
          </a:prstGeom>
        </p:spPr>
        <p:txBody>
          <a:bodyPr wrap="none">
            <a:spAutoFit/>
          </a:bodyPr>
          <a:lstStyle/>
          <a:p>
            <a:pPr algn="ctr"/>
            <a:r>
              <a:rPr kumimoji="1" lang="en-US" altLang="ja-JP" sz="2400" b="1" dirty="0">
                <a:latin typeface="Yu Mincho Demibold" panose="02020400000000000000" pitchFamily="18" charset="-128"/>
                <a:ea typeface="Yu Mincho Demibold" panose="02020400000000000000" pitchFamily="18" charset="-128"/>
              </a:rPr>
              <a:t>10km</a:t>
            </a:r>
            <a:r>
              <a:rPr kumimoji="1" lang="ja-JP" altLang="en-US" sz="2400" b="1" dirty="0">
                <a:latin typeface="Yu Mincho Demibold" panose="02020400000000000000" pitchFamily="18" charset="-128"/>
                <a:ea typeface="Yu Mincho Demibold" panose="02020400000000000000" pitchFamily="18" charset="-128"/>
              </a:rPr>
              <a:t>圏・</a:t>
            </a:r>
            <a:r>
              <a:rPr kumimoji="1" lang="en-US" altLang="ja-JP" sz="2400" b="1" dirty="0">
                <a:latin typeface="Yu Mincho Demibold" panose="02020400000000000000" pitchFamily="18" charset="-128"/>
                <a:ea typeface="Yu Mincho Demibold" panose="02020400000000000000" pitchFamily="18" charset="-128"/>
              </a:rPr>
              <a:t>250</a:t>
            </a:r>
            <a:r>
              <a:rPr kumimoji="1" lang="ja-JP" altLang="en-US" sz="2400" b="1" dirty="0">
                <a:latin typeface="Yu Mincho Demibold" panose="02020400000000000000" pitchFamily="18" charset="-128"/>
                <a:ea typeface="Yu Mincho Demibold" panose="02020400000000000000" pitchFamily="18" charset="-128"/>
              </a:rPr>
              <a:t>万人の圧倒的顧客ポテンシャル</a:t>
            </a:r>
            <a:endParaRPr kumimoji="1" lang="en-US" altLang="ja-JP" sz="2400" b="1" dirty="0">
              <a:latin typeface="Yu Mincho Demibold" panose="02020400000000000000" pitchFamily="18" charset="-128"/>
              <a:ea typeface="Yu Mincho Demibold" panose="02020400000000000000" pitchFamily="18" charset="-128"/>
            </a:endParaRPr>
          </a:p>
        </p:txBody>
      </p:sp>
      <p:sp>
        <p:nvSpPr>
          <p:cNvPr id="13" name="テキスト ボックス 12">
            <a:extLst>
              <a:ext uri="{FF2B5EF4-FFF2-40B4-BE49-F238E27FC236}">
                <a16:creationId xmlns:a16="http://schemas.microsoft.com/office/drawing/2014/main" id="{4D4BA466-A395-0F4D-9B43-00ED6F307F2A}"/>
              </a:ext>
            </a:extLst>
          </p:cNvPr>
          <p:cNvSpPr txBox="1"/>
          <p:nvPr/>
        </p:nvSpPr>
        <p:spPr>
          <a:xfrm>
            <a:off x="1494443" y="1566628"/>
            <a:ext cx="2129109"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n-ea"/>
              </a:rPr>
              <a:t>■商圏データ</a:t>
            </a:r>
            <a:r>
              <a:rPr kumimoji="1" lang="en-US" altLang="ja-JP" sz="1050" b="1" dirty="0">
                <a:solidFill>
                  <a:schemeClr val="tx1">
                    <a:lumMod val="75000"/>
                    <a:lumOff val="25000"/>
                  </a:schemeClr>
                </a:solidFill>
                <a:latin typeface="+mn-ea"/>
              </a:rPr>
              <a:t>(</a:t>
            </a:r>
            <a:r>
              <a:rPr kumimoji="1" lang="ja-JP" altLang="en-US" sz="1050" b="1">
                <a:solidFill>
                  <a:schemeClr val="tx1">
                    <a:lumMod val="75000"/>
                    <a:lumOff val="25000"/>
                  </a:schemeClr>
                </a:solidFill>
                <a:latin typeface="+mn-ea"/>
              </a:rPr>
              <a:t>一次商圏／</a:t>
            </a:r>
            <a:r>
              <a:rPr kumimoji="1" lang="en-US" altLang="ja-JP" sz="1050" b="1" dirty="0">
                <a:solidFill>
                  <a:schemeClr val="tx1">
                    <a:lumMod val="75000"/>
                    <a:lumOff val="25000"/>
                  </a:schemeClr>
                </a:solidFill>
                <a:latin typeface="+mn-ea"/>
              </a:rPr>
              <a:t>10km)</a:t>
            </a:r>
            <a:endParaRPr kumimoji="1" lang="ja-JP" altLang="en-US" sz="1050" b="1">
              <a:solidFill>
                <a:schemeClr val="tx1">
                  <a:lumMod val="75000"/>
                  <a:lumOff val="25000"/>
                </a:schemeClr>
              </a:solidFill>
              <a:latin typeface="+mn-ea"/>
            </a:endParaRPr>
          </a:p>
        </p:txBody>
      </p:sp>
      <p:grpSp>
        <p:nvGrpSpPr>
          <p:cNvPr id="26" name="グループ化 25">
            <a:extLst>
              <a:ext uri="{FF2B5EF4-FFF2-40B4-BE49-F238E27FC236}">
                <a16:creationId xmlns:a16="http://schemas.microsoft.com/office/drawing/2014/main" id="{009CE632-A50C-6046-9E13-F31175A4FFA7}"/>
              </a:ext>
            </a:extLst>
          </p:cNvPr>
          <p:cNvGrpSpPr/>
          <p:nvPr/>
        </p:nvGrpSpPr>
        <p:grpSpPr>
          <a:xfrm>
            <a:off x="1503105" y="1867522"/>
            <a:ext cx="1781386" cy="977205"/>
            <a:chOff x="1492688" y="4983426"/>
            <a:chExt cx="1619442" cy="977205"/>
          </a:xfrm>
          <a:solidFill>
            <a:srgbClr val="329F39"/>
          </a:solidFill>
        </p:grpSpPr>
        <p:sp>
          <p:nvSpPr>
            <p:cNvPr id="33" name="角丸四角形 32">
              <a:extLst>
                <a:ext uri="{FF2B5EF4-FFF2-40B4-BE49-F238E27FC236}">
                  <a16:creationId xmlns:a16="http://schemas.microsoft.com/office/drawing/2014/main" id="{2C3A1040-BA8F-1041-8F9E-927BE2E3EF6E}"/>
                </a:ext>
              </a:extLst>
            </p:cNvPr>
            <p:cNvSpPr/>
            <p:nvPr/>
          </p:nvSpPr>
          <p:spPr>
            <a:xfrm>
              <a:off x="1492688" y="4983426"/>
              <a:ext cx="1619442" cy="977205"/>
            </a:xfrm>
            <a:prstGeom prst="roundRect">
              <a:avLst>
                <a:gd name="adj" fmla="val 4264"/>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5" name="テキスト ボックス 34">
              <a:extLst>
                <a:ext uri="{FF2B5EF4-FFF2-40B4-BE49-F238E27FC236}">
                  <a16:creationId xmlns:a16="http://schemas.microsoft.com/office/drawing/2014/main" id="{A73B4D25-E944-D44E-96AD-3C9D56E013FE}"/>
                </a:ext>
              </a:extLst>
            </p:cNvPr>
            <p:cNvSpPr txBox="1"/>
            <p:nvPr/>
          </p:nvSpPr>
          <p:spPr>
            <a:xfrm>
              <a:off x="1606345" y="5194739"/>
              <a:ext cx="1388845" cy="760657"/>
            </a:xfrm>
            <a:prstGeom prst="rect">
              <a:avLst/>
            </a:prstGeom>
            <a:grp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246.9</a:t>
              </a:r>
              <a:r>
                <a:rPr lang="ja-JP" altLang="en-US" sz="1050" b="1">
                  <a:solidFill>
                    <a:schemeClr val="bg1"/>
                  </a:solidFill>
                  <a:latin typeface="+mn-ea"/>
                  <a:cs typeface="メイリオ" panose="020B0604030504040204" pitchFamily="50" charset="-128"/>
                </a:rPr>
                <a:t>万人</a:t>
              </a:r>
              <a:endParaRPr lang="en-US" altLang="ja-JP" sz="2000" b="1" dirty="0">
                <a:solidFill>
                  <a:schemeClr val="bg1"/>
                </a:solidFill>
                <a:latin typeface="+mn-ea"/>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1D7CFC37-A931-E74D-9F64-A2A8AE8EFA25}"/>
                </a:ext>
              </a:extLst>
            </p:cNvPr>
            <p:cNvSpPr txBox="1"/>
            <p:nvPr/>
          </p:nvSpPr>
          <p:spPr>
            <a:xfrm>
              <a:off x="1607987" y="5154159"/>
              <a:ext cx="1388845" cy="253916"/>
            </a:xfrm>
            <a:prstGeom prst="rect">
              <a:avLst/>
            </a:prstGeom>
            <a:grp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商圏人口</a:t>
              </a:r>
              <a:endParaRPr lang="en-US" altLang="ja-JP" sz="1050" b="1" dirty="0">
                <a:solidFill>
                  <a:schemeClr val="bg1"/>
                </a:solidFill>
                <a:latin typeface="+mn-ea"/>
                <a:cs typeface="メイリオ" panose="020B0604030504040204" pitchFamily="50" charset="-128"/>
              </a:endParaRPr>
            </a:p>
          </p:txBody>
        </p:sp>
      </p:grpSp>
      <p:grpSp>
        <p:nvGrpSpPr>
          <p:cNvPr id="10" name="グループ化 9">
            <a:extLst>
              <a:ext uri="{FF2B5EF4-FFF2-40B4-BE49-F238E27FC236}">
                <a16:creationId xmlns:a16="http://schemas.microsoft.com/office/drawing/2014/main" id="{C573235D-D605-0148-B82B-118C4BF26F07}"/>
              </a:ext>
            </a:extLst>
          </p:cNvPr>
          <p:cNvGrpSpPr/>
          <p:nvPr/>
        </p:nvGrpSpPr>
        <p:grpSpPr>
          <a:xfrm>
            <a:off x="7064798" y="1867522"/>
            <a:ext cx="2283977" cy="1987774"/>
            <a:chOff x="1524301" y="4013274"/>
            <a:chExt cx="2975310" cy="2518155"/>
          </a:xfrm>
        </p:grpSpPr>
        <p:pic>
          <p:nvPicPr>
            <p:cNvPr id="52" name="図 51" descr="ダイアグラム が含まれている画像&#10;&#10;自動的に生成された説明">
              <a:extLst>
                <a:ext uri="{FF2B5EF4-FFF2-40B4-BE49-F238E27FC236}">
                  <a16:creationId xmlns:a16="http://schemas.microsoft.com/office/drawing/2014/main" id="{6D54F279-DDFF-FA41-94D4-E27DC1093F73}"/>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524301" y="4013274"/>
              <a:ext cx="2975310" cy="2518155"/>
            </a:xfrm>
            <a:prstGeom prst="rect">
              <a:avLst/>
            </a:prstGeom>
            <a:effectLst>
              <a:outerShdw blurRad="50800" dist="38100" dir="2700000" algn="tl" rotWithShape="0">
                <a:prstClr val="black">
                  <a:alpha val="40000"/>
                </a:prstClr>
              </a:outerShdw>
            </a:effectLst>
          </p:spPr>
        </p:pic>
        <p:sp>
          <p:nvSpPr>
            <p:cNvPr id="6" name="円/楕円 5">
              <a:extLst>
                <a:ext uri="{FF2B5EF4-FFF2-40B4-BE49-F238E27FC236}">
                  <a16:creationId xmlns:a16="http://schemas.microsoft.com/office/drawing/2014/main" id="{D04F0248-8CFB-D84F-AC39-A3C5B9A61434}"/>
                </a:ext>
              </a:extLst>
            </p:cNvPr>
            <p:cNvSpPr/>
            <p:nvPr/>
          </p:nvSpPr>
          <p:spPr>
            <a:xfrm>
              <a:off x="1909195" y="4033245"/>
              <a:ext cx="2445089" cy="2444400"/>
            </a:xfrm>
            <a:prstGeom prst="ellipse">
              <a:avLst/>
            </a:prstGeom>
            <a:solidFill>
              <a:srgbClr val="329F39">
                <a:alpha val="8000"/>
              </a:srgbClr>
            </a:solidFill>
            <a:ln w="25400">
              <a:solidFill>
                <a:srgbClr val="32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3352B61B-088A-1D49-9ACF-34170AA018EC}"/>
              </a:ext>
            </a:extLst>
          </p:cNvPr>
          <p:cNvGrpSpPr/>
          <p:nvPr/>
        </p:nvGrpSpPr>
        <p:grpSpPr>
          <a:xfrm>
            <a:off x="3327704" y="1867522"/>
            <a:ext cx="1781386" cy="977205"/>
            <a:chOff x="1492688" y="4983426"/>
            <a:chExt cx="1619442" cy="977205"/>
          </a:xfrm>
          <a:solidFill>
            <a:schemeClr val="tx1">
              <a:lumMod val="75000"/>
              <a:lumOff val="25000"/>
            </a:schemeClr>
          </a:solidFill>
        </p:grpSpPr>
        <p:sp>
          <p:nvSpPr>
            <p:cNvPr id="47" name="角丸四角形 46">
              <a:extLst>
                <a:ext uri="{FF2B5EF4-FFF2-40B4-BE49-F238E27FC236}">
                  <a16:creationId xmlns:a16="http://schemas.microsoft.com/office/drawing/2014/main" id="{E9071D29-3339-A247-B2DB-15DBF8702BEE}"/>
                </a:ext>
              </a:extLst>
            </p:cNvPr>
            <p:cNvSpPr/>
            <p:nvPr/>
          </p:nvSpPr>
          <p:spPr>
            <a:xfrm>
              <a:off x="1492688" y="4983426"/>
              <a:ext cx="1619442" cy="977205"/>
            </a:xfrm>
            <a:prstGeom prst="roundRect">
              <a:avLst>
                <a:gd name="adj" fmla="val 4264"/>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50" name="テキスト ボックス 49">
              <a:extLst>
                <a:ext uri="{FF2B5EF4-FFF2-40B4-BE49-F238E27FC236}">
                  <a16:creationId xmlns:a16="http://schemas.microsoft.com/office/drawing/2014/main" id="{8FBBF152-967C-2547-B495-0BE2F396A587}"/>
                </a:ext>
              </a:extLst>
            </p:cNvPr>
            <p:cNvSpPr txBox="1"/>
            <p:nvPr/>
          </p:nvSpPr>
          <p:spPr>
            <a:xfrm>
              <a:off x="1607987" y="5154159"/>
              <a:ext cx="1388845" cy="253916"/>
            </a:xfrm>
            <a:prstGeom prst="rect">
              <a:avLst/>
            </a:prstGeom>
            <a:grp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世帯数</a:t>
              </a:r>
              <a:endParaRPr lang="en-US" altLang="ja-JP" sz="1050" b="1" dirty="0">
                <a:solidFill>
                  <a:schemeClr val="bg1"/>
                </a:solidFill>
                <a:latin typeface="+mn-ea"/>
                <a:cs typeface="メイリオ" panose="020B0604030504040204" pitchFamily="50" charset="-128"/>
              </a:endParaRPr>
            </a:p>
          </p:txBody>
        </p:sp>
      </p:grpSp>
      <p:grpSp>
        <p:nvGrpSpPr>
          <p:cNvPr id="56" name="グループ化 55">
            <a:extLst>
              <a:ext uri="{FF2B5EF4-FFF2-40B4-BE49-F238E27FC236}">
                <a16:creationId xmlns:a16="http://schemas.microsoft.com/office/drawing/2014/main" id="{92A23D0A-5732-1643-8F20-F163A144DC2A}"/>
              </a:ext>
            </a:extLst>
          </p:cNvPr>
          <p:cNvGrpSpPr/>
          <p:nvPr/>
        </p:nvGrpSpPr>
        <p:grpSpPr>
          <a:xfrm>
            <a:off x="5156586" y="1867522"/>
            <a:ext cx="1781386" cy="977205"/>
            <a:chOff x="5894066" y="1927647"/>
            <a:chExt cx="1619442" cy="977205"/>
          </a:xfrm>
          <a:solidFill>
            <a:schemeClr val="tx1">
              <a:lumMod val="75000"/>
              <a:lumOff val="25000"/>
            </a:schemeClr>
          </a:solidFill>
        </p:grpSpPr>
        <p:sp>
          <p:nvSpPr>
            <p:cNvPr id="57" name="角丸四角形 56">
              <a:extLst>
                <a:ext uri="{FF2B5EF4-FFF2-40B4-BE49-F238E27FC236}">
                  <a16:creationId xmlns:a16="http://schemas.microsoft.com/office/drawing/2014/main" id="{3F1D8252-B90B-3845-817B-F5183B88DCB0}"/>
                </a:ext>
              </a:extLst>
            </p:cNvPr>
            <p:cNvSpPr/>
            <p:nvPr/>
          </p:nvSpPr>
          <p:spPr>
            <a:xfrm>
              <a:off x="5894066" y="1927647"/>
              <a:ext cx="1619442" cy="977205"/>
            </a:xfrm>
            <a:prstGeom prst="roundRect">
              <a:avLst>
                <a:gd name="adj" fmla="val 4264"/>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58" name="テキスト ボックス 57">
              <a:extLst>
                <a:ext uri="{FF2B5EF4-FFF2-40B4-BE49-F238E27FC236}">
                  <a16:creationId xmlns:a16="http://schemas.microsoft.com/office/drawing/2014/main" id="{423471B1-39DE-E14A-ACC9-E5588547C50E}"/>
                </a:ext>
              </a:extLst>
            </p:cNvPr>
            <p:cNvSpPr txBox="1"/>
            <p:nvPr/>
          </p:nvSpPr>
          <p:spPr>
            <a:xfrm>
              <a:off x="6009363" y="2133044"/>
              <a:ext cx="1388845" cy="760657"/>
            </a:xfrm>
            <a:prstGeom prst="rect">
              <a:avLst/>
            </a:prstGeom>
            <a:grp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595</a:t>
              </a:r>
              <a:r>
                <a:rPr lang="ja-JP" altLang="en-US" sz="1050" b="1" dirty="0">
                  <a:solidFill>
                    <a:schemeClr val="bg1"/>
                  </a:solidFill>
                  <a:latin typeface="+mn-ea"/>
                  <a:cs typeface="メイリオ" panose="020B0604030504040204" pitchFamily="50" charset="-128"/>
                </a:rPr>
                <a:t>万円</a:t>
              </a:r>
              <a:endParaRPr lang="en-US" altLang="ja-JP" sz="2000" b="1" dirty="0">
                <a:solidFill>
                  <a:schemeClr val="bg1"/>
                </a:solidFill>
                <a:latin typeface="+mn-ea"/>
                <a:cs typeface="メイリオ" panose="020B0604030504040204" pitchFamily="50" charset="-128"/>
              </a:endParaRPr>
            </a:p>
          </p:txBody>
        </p:sp>
        <p:sp>
          <p:nvSpPr>
            <p:cNvPr id="59" name="テキスト ボックス 58">
              <a:extLst>
                <a:ext uri="{FF2B5EF4-FFF2-40B4-BE49-F238E27FC236}">
                  <a16:creationId xmlns:a16="http://schemas.microsoft.com/office/drawing/2014/main" id="{EC8FACAD-095F-634D-85FA-C246F4CFB812}"/>
                </a:ext>
              </a:extLst>
            </p:cNvPr>
            <p:cNvSpPr txBox="1"/>
            <p:nvPr/>
          </p:nvSpPr>
          <p:spPr>
            <a:xfrm>
              <a:off x="6015839" y="2098381"/>
              <a:ext cx="1388845" cy="253916"/>
            </a:xfrm>
            <a:prstGeom prst="rect">
              <a:avLst/>
            </a:prstGeom>
            <a:grpFill/>
            <a:ln>
              <a:noFill/>
            </a:ln>
          </p:spPr>
          <p:txBody>
            <a:bodyPr wrap="square" rtlCol="0" anchor="ctr">
              <a:spAutoFit/>
            </a:bodyPr>
            <a:lstStyle/>
            <a:p>
              <a:pPr algn="ctr"/>
              <a:r>
                <a:rPr lang="ja-JP" altLang="en-US" sz="1050" b="1" dirty="0">
                  <a:solidFill>
                    <a:schemeClr val="bg1"/>
                  </a:solidFill>
                  <a:latin typeface="+mn-ea"/>
                  <a:cs typeface="メイリオ" panose="020B0604030504040204" pitchFamily="50" charset="-128"/>
                </a:rPr>
                <a:t>平均世帯年収</a:t>
              </a:r>
              <a:endParaRPr lang="en-US" altLang="ja-JP" sz="1050" b="1" dirty="0">
                <a:solidFill>
                  <a:schemeClr val="bg1"/>
                </a:solidFill>
                <a:latin typeface="+mn-ea"/>
                <a:cs typeface="メイリオ" panose="020B0604030504040204" pitchFamily="50" charset="-128"/>
              </a:endParaRPr>
            </a:p>
          </p:txBody>
        </p:sp>
      </p:grpSp>
      <p:sp>
        <p:nvSpPr>
          <p:cNvPr id="60" name="テキスト ボックス 59">
            <a:extLst>
              <a:ext uri="{FF2B5EF4-FFF2-40B4-BE49-F238E27FC236}">
                <a16:creationId xmlns:a16="http://schemas.microsoft.com/office/drawing/2014/main" id="{9EE49131-CDC7-FA43-8243-7892E47DFE02}"/>
              </a:ext>
            </a:extLst>
          </p:cNvPr>
          <p:cNvSpPr txBox="1"/>
          <p:nvPr/>
        </p:nvSpPr>
        <p:spPr>
          <a:xfrm>
            <a:off x="3454530" y="2078835"/>
            <a:ext cx="1527729" cy="760657"/>
          </a:xfrm>
          <a:prstGeom prst="rect">
            <a:avLst/>
          </a:prstGeom>
          <a:no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112</a:t>
            </a:r>
            <a:r>
              <a:rPr lang="ja-JP" altLang="en-US" sz="1050" b="1" dirty="0">
                <a:solidFill>
                  <a:schemeClr val="bg1"/>
                </a:solidFill>
                <a:latin typeface="+mn-ea"/>
                <a:cs typeface="メイリオ" panose="020B0604030504040204" pitchFamily="50" charset="-128"/>
              </a:rPr>
              <a:t>万世帯</a:t>
            </a:r>
            <a:endParaRPr lang="en-US" altLang="ja-JP" sz="3200" b="1" dirty="0">
              <a:solidFill>
                <a:schemeClr val="bg1"/>
              </a:solidFill>
              <a:latin typeface="+mn-ea"/>
              <a:cs typeface="メイリオ" panose="020B0604030504040204" pitchFamily="50" charset="-128"/>
            </a:endParaRPr>
          </a:p>
        </p:txBody>
      </p:sp>
      <p:graphicFrame>
        <p:nvGraphicFramePr>
          <p:cNvPr id="65" name="グラフ 64">
            <a:extLst>
              <a:ext uri="{FF2B5EF4-FFF2-40B4-BE49-F238E27FC236}">
                <a16:creationId xmlns:a16="http://schemas.microsoft.com/office/drawing/2014/main" id="{C2C4A3F1-F3C6-454D-9D10-171A4583538A}"/>
              </a:ext>
            </a:extLst>
          </p:cNvPr>
          <p:cNvGraphicFramePr>
            <a:graphicFrameLocks/>
          </p:cNvGraphicFramePr>
          <p:nvPr>
            <p:extLst>
              <p:ext uri="{D42A27DB-BD31-4B8C-83A1-F6EECF244321}">
                <p14:modId xmlns:p14="http://schemas.microsoft.com/office/powerpoint/2010/main" val="3713084481"/>
              </p:ext>
            </p:extLst>
          </p:nvPr>
        </p:nvGraphicFramePr>
        <p:xfrm>
          <a:off x="1503105" y="3882853"/>
          <a:ext cx="3962098" cy="27541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6" name="コンテンツ プレースホルダー 5">
            <a:extLst>
              <a:ext uri="{FF2B5EF4-FFF2-40B4-BE49-F238E27FC236}">
                <a16:creationId xmlns:a16="http://schemas.microsoft.com/office/drawing/2014/main" id="{0D77E96F-77C0-594B-9423-77BFDFDC12CF}"/>
              </a:ext>
            </a:extLst>
          </p:cNvPr>
          <p:cNvGraphicFramePr>
            <a:graphicFrameLocks/>
          </p:cNvGraphicFramePr>
          <p:nvPr>
            <p:extLst>
              <p:ext uri="{D42A27DB-BD31-4B8C-83A1-F6EECF244321}">
                <p14:modId xmlns:p14="http://schemas.microsoft.com/office/powerpoint/2010/main" val="3274754901"/>
              </p:ext>
            </p:extLst>
          </p:nvPr>
        </p:nvGraphicFramePr>
        <p:xfrm>
          <a:off x="3268326" y="4388768"/>
          <a:ext cx="431655" cy="1925152"/>
        </p:xfrm>
        <a:graphic>
          <a:graphicData uri="http://schemas.openxmlformats.org/drawingml/2006/table">
            <a:tbl>
              <a:tblPr>
                <a:tableStyleId>{5C22544A-7EE6-4342-B048-85BDC9FD1C3A}</a:tableStyleId>
              </a:tblPr>
              <a:tblGrid>
                <a:gridCol w="431655">
                  <a:extLst>
                    <a:ext uri="{9D8B030D-6E8A-4147-A177-3AD203B41FA5}">
                      <a16:colId xmlns:a16="http://schemas.microsoft.com/office/drawing/2014/main" val="2337132564"/>
                    </a:ext>
                  </a:extLst>
                </a:gridCol>
              </a:tblGrid>
              <a:tr h="120322">
                <a:tc>
                  <a:txBody>
                    <a:bodyPr/>
                    <a:lstStyle/>
                    <a:p>
                      <a:pPr algn="ctr" fontAlgn="ctr"/>
                      <a:r>
                        <a:rPr lang="en-US" altLang="ja-JP" sz="600" u="none" strike="noStrike">
                          <a:solidFill>
                            <a:schemeClr val="bg1"/>
                          </a:solidFill>
                          <a:effectLst/>
                          <a:latin typeface="+mn-ea"/>
                          <a:ea typeface="+mn-ea"/>
                        </a:rPr>
                        <a:t>75</a:t>
                      </a:r>
                      <a:r>
                        <a:rPr lang="ja-JP" altLang="en-US" sz="600" u="none" strike="noStrike">
                          <a:solidFill>
                            <a:schemeClr val="bg1"/>
                          </a:solidFill>
                          <a:effectLst/>
                          <a:latin typeface="+mn-ea"/>
                          <a:ea typeface="+mn-ea"/>
                        </a:rPr>
                        <a:t>歳以上</a:t>
                      </a:r>
                      <a:endParaRPr lang="ja-JP" altLang="en-US"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452221682"/>
                  </a:ext>
                </a:extLst>
              </a:tr>
              <a:tr h="120322">
                <a:tc>
                  <a:txBody>
                    <a:bodyPr/>
                    <a:lstStyle/>
                    <a:p>
                      <a:pPr algn="ctr" fontAlgn="ctr"/>
                      <a:r>
                        <a:rPr lang="en-US" altLang="ja-JP" sz="600" u="none" strike="noStrike">
                          <a:solidFill>
                            <a:schemeClr val="bg1"/>
                          </a:solidFill>
                          <a:effectLst/>
                          <a:latin typeface="+mn-ea"/>
                          <a:ea typeface="+mn-ea"/>
                        </a:rPr>
                        <a:t>70-74</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35579066"/>
                  </a:ext>
                </a:extLst>
              </a:tr>
              <a:tr h="120322">
                <a:tc>
                  <a:txBody>
                    <a:bodyPr/>
                    <a:lstStyle/>
                    <a:p>
                      <a:pPr algn="ctr" fontAlgn="ctr"/>
                      <a:r>
                        <a:rPr lang="en-US" altLang="ja-JP" sz="600" u="none" strike="noStrike" dirty="0">
                          <a:solidFill>
                            <a:schemeClr val="bg1"/>
                          </a:solidFill>
                          <a:effectLst/>
                          <a:latin typeface="+mn-ea"/>
                          <a:ea typeface="+mn-ea"/>
                        </a:rPr>
                        <a:t>65-69</a:t>
                      </a:r>
                      <a:endParaRPr lang="en-US" altLang="ja-JP" sz="600" b="0" i="0" u="none" strike="noStrike" dirty="0">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814948377"/>
                  </a:ext>
                </a:extLst>
              </a:tr>
              <a:tr h="120322">
                <a:tc>
                  <a:txBody>
                    <a:bodyPr/>
                    <a:lstStyle/>
                    <a:p>
                      <a:pPr algn="ctr" fontAlgn="ctr"/>
                      <a:r>
                        <a:rPr lang="en-US" altLang="ja-JP" sz="600" u="none" strike="noStrike">
                          <a:solidFill>
                            <a:schemeClr val="bg1"/>
                          </a:solidFill>
                          <a:effectLst/>
                          <a:latin typeface="+mn-ea"/>
                          <a:ea typeface="+mn-ea"/>
                        </a:rPr>
                        <a:t>60-64</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6216105"/>
                  </a:ext>
                </a:extLst>
              </a:tr>
              <a:tr h="120322">
                <a:tc>
                  <a:txBody>
                    <a:bodyPr/>
                    <a:lstStyle/>
                    <a:p>
                      <a:pPr algn="ctr" fontAlgn="ctr"/>
                      <a:r>
                        <a:rPr lang="en-US" altLang="ja-JP" sz="600" u="none" strike="noStrike">
                          <a:solidFill>
                            <a:schemeClr val="bg1"/>
                          </a:solidFill>
                          <a:effectLst/>
                          <a:latin typeface="+mn-ea"/>
                          <a:ea typeface="+mn-ea"/>
                        </a:rPr>
                        <a:t>55-59</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788604504"/>
                  </a:ext>
                </a:extLst>
              </a:tr>
              <a:tr h="120322">
                <a:tc>
                  <a:txBody>
                    <a:bodyPr/>
                    <a:lstStyle/>
                    <a:p>
                      <a:pPr algn="ctr" fontAlgn="ctr"/>
                      <a:r>
                        <a:rPr lang="en-US" altLang="ja-JP" sz="600" u="none" strike="noStrike">
                          <a:solidFill>
                            <a:schemeClr val="bg1"/>
                          </a:solidFill>
                          <a:effectLst/>
                          <a:latin typeface="+mn-ea"/>
                          <a:ea typeface="+mn-ea"/>
                        </a:rPr>
                        <a:t>50-54</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799568206"/>
                  </a:ext>
                </a:extLst>
              </a:tr>
              <a:tr h="120322">
                <a:tc>
                  <a:txBody>
                    <a:bodyPr/>
                    <a:lstStyle/>
                    <a:p>
                      <a:pPr algn="ctr" fontAlgn="ctr"/>
                      <a:r>
                        <a:rPr lang="en-US" altLang="ja-JP" sz="600" u="none" strike="noStrike">
                          <a:solidFill>
                            <a:schemeClr val="bg1"/>
                          </a:solidFill>
                          <a:effectLst/>
                          <a:latin typeface="+mn-ea"/>
                          <a:ea typeface="+mn-ea"/>
                        </a:rPr>
                        <a:t>45-49</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922234197"/>
                  </a:ext>
                </a:extLst>
              </a:tr>
              <a:tr h="120322">
                <a:tc>
                  <a:txBody>
                    <a:bodyPr/>
                    <a:lstStyle/>
                    <a:p>
                      <a:pPr algn="ctr" fontAlgn="ctr"/>
                      <a:r>
                        <a:rPr lang="en-US" altLang="ja-JP" sz="600" u="none" strike="noStrike" dirty="0">
                          <a:solidFill>
                            <a:schemeClr val="bg1"/>
                          </a:solidFill>
                          <a:effectLst/>
                          <a:latin typeface="+mn-ea"/>
                          <a:ea typeface="+mn-ea"/>
                        </a:rPr>
                        <a:t>40-44</a:t>
                      </a:r>
                      <a:endParaRPr lang="en-US" altLang="ja-JP" sz="600" b="0" i="0" u="none" strike="noStrike" dirty="0">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925261833"/>
                  </a:ext>
                </a:extLst>
              </a:tr>
              <a:tr h="120322">
                <a:tc>
                  <a:txBody>
                    <a:bodyPr/>
                    <a:lstStyle/>
                    <a:p>
                      <a:pPr algn="ctr" fontAlgn="ctr"/>
                      <a:r>
                        <a:rPr lang="en-US" altLang="ja-JP" sz="600" u="none" strike="noStrike">
                          <a:solidFill>
                            <a:schemeClr val="bg1"/>
                          </a:solidFill>
                          <a:effectLst/>
                          <a:latin typeface="+mn-ea"/>
                          <a:ea typeface="+mn-ea"/>
                        </a:rPr>
                        <a:t>35-39</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73868065"/>
                  </a:ext>
                </a:extLst>
              </a:tr>
              <a:tr h="120322">
                <a:tc>
                  <a:txBody>
                    <a:bodyPr/>
                    <a:lstStyle/>
                    <a:p>
                      <a:pPr algn="ctr" fontAlgn="ctr"/>
                      <a:r>
                        <a:rPr lang="en-US" altLang="ja-JP" sz="600" u="none" strike="noStrike">
                          <a:solidFill>
                            <a:schemeClr val="bg1"/>
                          </a:solidFill>
                          <a:effectLst/>
                          <a:latin typeface="+mn-ea"/>
                          <a:ea typeface="+mn-ea"/>
                        </a:rPr>
                        <a:t>30-34</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27589302"/>
                  </a:ext>
                </a:extLst>
              </a:tr>
              <a:tr h="120322">
                <a:tc>
                  <a:txBody>
                    <a:bodyPr/>
                    <a:lstStyle/>
                    <a:p>
                      <a:pPr algn="ctr" fontAlgn="ctr"/>
                      <a:r>
                        <a:rPr lang="en-US" altLang="ja-JP" sz="600" u="none" strike="noStrike">
                          <a:solidFill>
                            <a:schemeClr val="bg1"/>
                          </a:solidFill>
                          <a:effectLst/>
                          <a:latin typeface="+mn-ea"/>
                          <a:ea typeface="+mn-ea"/>
                        </a:rPr>
                        <a:t>25-29</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637645846"/>
                  </a:ext>
                </a:extLst>
              </a:tr>
              <a:tr h="120322">
                <a:tc>
                  <a:txBody>
                    <a:bodyPr/>
                    <a:lstStyle/>
                    <a:p>
                      <a:pPr algn="ctr" fontAlgn="ctr"/>
                      <a:r>
                        <a:rPr lang="en-US" altLang="ja-JP" sz="600" u="none" strike="noStrike">
                          <a:solidFill>
                            <a:schemeClr val="bg1"/>
                          </a:solidFill>
                          <a:effectLst/>
                          <a:latin typeface="+mn-ea"/>
                          <a:ea typeface="+mn-ea"/>
                        </a:rPr>
                        <a:t>20-24</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503512762"/>
                  </a:ext>
                </a:extLst>
              </a:tr>
              <a:tr h="120322">
                <a:tc>
                  <a:txBody>
                    <a:bodyPr/>
                    <a:lstStyle/>
                    <a:p>
                      <a:pPr algn="ctr" fontAlgn="ctr"/>
                      <a:r>
                        <a:rPr lang="en-US" altLang="ja-JP" sz="600" u="none" strike="noStrike">
                          <a:solidFill>
                            <a:schemeClr val="bg1"/>
                          </a:solidFill>
                          <a:effectLst/>
                          <a:latin typeface="+mn-ea"/>
                          <a:ea typeface="+mn-ea"/>
                        </a:rPr>
                        <a:t>15-19</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675705332"/>
                  </a:ext>
                </a:extLst>
              </a:tr>
              <a:tr h="120322">
                <a:tc>
                  <a:txBody>
                    <a:bodyPr/>
                    <a:lstStyle/>
                    <a:p>
                      <a:pPr algn="ctr" fontAlgn="ctr"/>
                      <a:r>
                        <a:rPr lang="en-US" altLang="ja-JP" sz="600" u="none" strike="noStrike">
                          <a:solidFill>
                            <a:schemeClr val="bg1"/>
                          </a:solidFill>
                          <a:effectLst/>
                          <a:latin typeface="+mn-ea"/>
                          <a:ea typeface="+mn-ea"/>
                        </a:rPr>
                        <a:t>10-14</a:t>
                      </a:r>
                      <a:endParaRPr lang="en-US" altLang="ja-JP" sz="600" b="0" i="0" u="none" strike="noStrike">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49381689"/>
                  </a:ext>
                </a:extLst>
              </a:tr>
              <a:tr h="120322">
                <a:tc>
                  <a:txBody>
                    <a:bodyPr/>
                    <a:lstStyle/>
                    <a:p>
                      <a:pPr algn="ctr" fontAlgn="ctr"/>
                      <a:r>
                        <a:rPr lang="ja-JP" altLang="en-US" sz="600" u="none" strike="noStrike">
                          <a:solidFill>
                            <a:schemeClr val="bg1"/>
                          </a:solidFill>
                          <a:effectLst/>
                          <a:latin typeface="+mn-ea"/>
                          <a:ea typeface="+mn-ea"/>
                        </a:rPr>
                        <a:t> </a:t>
                      </a:r>
                      <a:r>
                        <a:rPr lang="en-US" altLang="ja-JP" sz="600" u="none" strike="noStrike" dirty="0">
                          <a:solidFill>
                            <a:schemeClr val="bg1"/>
                          </a:solidFill>
                          <a:effectLst/>
                          <a:latin typeface="+mn-ea"/>
                          <a:ea typeface="+mn-ea"/>
                        </a:rPr>
                        <a:t>5- 9</a:t>
                      </a:r>
                      <a:endParaRPr lang="en-US" altLang="ja-JP" sz="600" b="0" i="0" u="none" strike="noStrike" dirty="0">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550583227"/>
                  </a:ext>
                </a:extLst>
              </a:tr>
              <a:tr h="120322">
                <a:tc>
                  <a:txBody>
                    <a:bodyPr/>
                    <a:lstStyle/>
                    <a:p>
                      <a:pPr algn="ctr" fontAlgn="ctr"/>
                      <a:r>
                        <a:rPr lang="ja-JP" altLang="en-US" sz="600" u="none" strike="noStrike" dirty="0">
                          <a:solidFill>
                            <a:schemeClr val="bg1"/>
                          </a:solidFill>
                          <a:effectLst/>
                          <a:latin typeface="+mn-ea"/>
                          <a:ea typeface="+mn-ea"/>
                        </a:rPr>
                        <a:t> </a:t>
                      </a:r>
                      <a:r>
                        <a:rPr lang="en-US" altLang="ja-JP" sz="600" u="none" strike="noStrike" dirty="0">
                          <a:solidFill>
                            <a:schemeClr val="bg1"/>
                          </a:solidFill>
                          <a:effectLst/>
                          <a:latin typeface="+mn-ea"/>
                          <a:ea typeface="+mn-ea"/>
                        </a:rPr>
                        <a:t>0- 4</a:t>
                      </a:r>
                      <a:endParaRPr lang="en-US" altLang="ja-JP" sz="600" b="0" i="0" u="none" strike="noStrike" dirty="0">
                        <a:solidFill>
                          <a:schemeClr val="bg1"/>
                        </a:solidFill>
                        <a:effectLst/>
                        <a:latin typeface="+mn-ea"/>
                        <a:ea typeface="+mn-ea"/>
                      </a:endParaRPr>
                    </a:p>
                  </a:txBody>
                  <a:tcPr marL="5914" marR="5914"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447674625"/>
                  </a:ext>
                </a:extLst>
              </a:tr>
            </a:tbl>
          </a:graphicData>
        </a:graphic>
      </p:graphicFrame>
      <p:sp>
        <p:nvSpPr>
          <p:cNvPr id="70" name="角丸四角形 69">
            <a:extLst>
              <a:ext uri="{FF2B5EF4-FFF2-40B4-BE49-F238E27FC236}">
                <a16:creationId xmlns:a16="http://schemas.microsoft.com/office/drawing/2014/main" id="{909D69B5-B3CF-EF47-9BD5-14269400B83E}"/>
              </a:ext>
            </a:extLst>
          </p:cNvPr>
          <p:cNvSpPr/>
          <p:nvPr/>
        </p:nvSpPr>
        <p:spPr>
          <a:xfrm>
            <a:off x="7230423" y="4243436"/>
            <a:ext cx="2104419" cy="2215816"/>
          </a:xfrm>
          <a:prstGeom prst="roundRect">
            <a:avLst>
              <a:gd name="adj" fmla="val 4264"/>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72" name="テキスト ボックス 71">
            <a:extLst>
              <a:ext uri="{FF2B5EF4-FFF2-40B4-BE49-F238E27FC236}">
                <a16:creationId xmlns:a16="http://schemas.microsoft.com/office/drawing/2014/main" id="{196F63B6-E53F-1E45-BFB4-F548DD92A19A}"/>
              </a:ext>
            </a:extLst>
          </p:cNvPr>
          <p:cNvSpPr txBox="1"/>
          <p:nvPr/>
        </p:nvSpPr>
        <p:spPr>
          <a:xfrm>
            <a:off x="7380249" y="4451326"/>
            <a:ext cx="1804765" cy="338554"/>
          </a:xfrm>
          <a:prstGeom prst="rect">
            <a:avLst/>
          </a:prstGeom>
          <a:solidFill>
            <a:schemeClr val="tx1">
              <a:lumMod val="75000"/>
              <a:lumOff val="25000"/>
            </a:schemeClr>
          </a:solidFill>
          <a:ln>
            <a:noFill/>
          </a:ln>
        </p:spPr>
        <p:txBody>
          <a:bodyPr wrap="square" rtlCol="0" anchor="ctr">
            <a:spAutoFit/>
          </a:bodyPr>
          <a:lstStyle/>
          <a:p>
            <a:pPr algn="ctr"/>
            <a:r>
              <a:rPr lang="ja-JP" altLang="en-US" sz="1600" b="1" dirty="0">
                <a:solidFill>
                  <a:schemeClr val="bg1"/>
                </a:solidFill>
                <a:latin typeface="+mn-ea"/>
                <a:cs typeface="メイリオ" panose="020B0604030504040204" pitchFamily="50" charset="-128"/>
              </a:rPr>
              <a:t>商圏の特徴</a:t>
            </a:r>
            <a:endParaRPr lang="en-US" altLang="ja-JP" sz="1600" b="1" dirty="0">
              <a:solidFill>
                <a:schemeClr val="bg1"/>
              </a:solidFill>
              <a:latin typeface="+mn-ea"/>
              <a:cs typeface="メイリオ" panose="020B0604030504040204" pitchFamily="50" charset="-128"/>
            </a:endParaRPr>
          </a:p>
        </p:txBody>
      </p:sp>
      <p:sp>
        <p:nvSpPr>
          <p:cNvPr id="73" name="テキスト ボックス 72">
            <a:extLst>
              <a:ext uri="{FF2B5EF4-FFF2-40B4-BE49-F238E27FC236}">
                <a16:creationId xmlns:a16="http://schemas.microsoft.com/office/drawing/2014/main" id="{FD5D16C2-A6A5-9E4E-8DDA-43D95370E24D}"/>
              </a:ext>
            </a:extLst>
          </p:cNvPr>
          <p:cNvSpPr txBox="1"/>
          <p:nvPr/>
        </p:nvSpPr>
        <p:spPr>
          <a:xfrm>
            <a:off x="7330710" y="4850228"/>
            <a:ext cx="2004132" cy="1534459"/>
          </a:xfrm>
          <a:prstGeom prst="rect">
            <a:avLst/>
          </a:prstGeom>
          <a:noFill/>
          <a:ln>
            <a:noFill/>
          </a:ln>
        </p:spPr>
        <p:txBody>
          <a:bodyPr wrap="square" rtlCol="0" anchor="ctr">
            <a:spAutoFit/>
          </a:bodyPr>
          <a:lstStyle/>
          <a:p>
            <a:pPr>
              <a:lnSpc>
                <a:spcPct val="150000"/>
              </a:lnSpc>
            </a:pPr>
            <a:r>
              <a:rPr lang="ja-JP" altLang="en-US" sz="1600" b="1" dirty="0">
                <a:solidFill>
                  <a:schemeClr val="bg1"/>
                </a:solidFill>
                <a:latin typeface="+mn-ea"/>
                <a:cs typeface="メイリオ" panose="020B0604030504040204" pitchFamily="50" charset="-128"/>
              </a:rPr>
              <a:t>①最大は</a:t>
            </a:r>
            <a:r>
              <a:rPr lang="en-US" altLang="ja-JP" sz="1600" b="1" dirty="0">
                <a:solidFill>
                  <a:schemeClr val="bg1"/>
                </a:solidFill>
                <a:latin typeface="+mn-ea"/>
                <a:cs typeface="メイリオ" panose="020B0604030504040204" pitchFamily="50" charset="-128"/>
              </a:rPr>
              <a:t>40</a:t>
            </a:r>
            <a:r>
              <a:rPr lang="ja-JP" altLang="en-US" sz="1600" b="1" dirty="0">
                <a:solidFill>
                  <a:schemeClr val="bg1"/>
                </a:solidFill>
                <a:latin typeface="+mn-ea"/>
                <a:cs typeface="メイリオ" panose="020B0604030504040204" pitchFamily="50" charset="-128"/>
              </a:rPr>
              <a:t>代</a:t>
            </a:r>
            <a:endParaRPr lang="en-US" altLang="ja-JP" sz="1600" b="1" dirty="0">
              <a:solidFill>
                <a:schemeClr val="bg1"/>
              </a:solidFill>
              <a:latin typeface="+mn-ea"/>
              <a:cs typeface="メイリオ" panose="020B0604030504040204" pitchFamily="50" charset="-128"/>
            </a:endParaRPr>
          </a:p>
          <a:p>
            <a:pPr>
              <a:lnSpc>
                <a:spcPct val="150000"/>
              </a:lnSpc>
            </a:pPr>
            <a:r>
              <a:rPr lang="ja-JP" altLang="en-US" sz="1600" b="1" dirty="0">
                <a:solidFill>
                  <a:schemeClr val="bg1"/>
                </a:solidFill>
                <a:latin typeface="+mn-ea"/>
                <a:cs typeface="メイリオ" panose="020B0604030504040204" pitchFamily="50" charset="-128"/>
              </a:rPr>
              <a:t>②</a:t>
            </a:r>
            <a:r>
              <a:rPr lang="en-US" altLang="ja-JP" sz="1600" b="1" dirty="0">
                <a:solidFill>
                  <a:schemeClr val="bg1"/>
                </a:solidFill>
                <a:latin typeface="+mn-ea"/>
                <a:cs typeface="メイリオ" panose="020B0604030504040204" pitchFamily="50" charset="-128"/>
              </a:rPr>
              <a:t>30</a:t>
            </a:r>
            <a:r>
              <a:rPr lang="ja-JP" altLang="en-US" sz="1600" b="1" dirty="0">
                <a:solidFill>
                  <a:schemeClr val="bg1"/>
                </a:solidFill>
                <a:latin typeface="+mn-ea"/>
                <a:cs typeface="メイリオ" panose="020B0604030504040204" pitchFamily="50" charset="-128"/>
              </a:rPr>
              <a:t>代・</a:t>
            </a:r>
            <a:r>
              <a:rPr lang="en-US" altLang="ja-JP" sz="1600" b="1" dirty="0">
                <a:solidFill>
                  <a:schemeClr val="bg1"/>
                </a:solidFill>
                <a:latin typeface="+mn-ea"/>
                <a:cs typeface="メイリオ" panose="020B0604030504040204" pitchFamily="50" charset="-128"/>
              </a:rPr>
              <a:t>20</a:t>
            </a:r>
            <a:r>
              <a:rPr lang="ja-JP" altLang="en-US" sz="1600" b="1" dirty="0">
                <a:solidFill>
                  <a:schemeClr val="bg1"/>
                </a:solidFill>
                <a:latin typeface="+mn-ea"/>
                <a:cs typeface="メイリオ" panose="020B0604030504040204" pitchFamily="50" charset="-128"/>
              </a:rPr>
              <a:t>代も</a:t>
            </a:r>
            <a:r>
              <a:rPr lang="en-US" altLang="ja-JP" sz="1600" b="1" dirty="0">
                <a:solidFill>
                  <a:schemeClr val="bg1"/>
                </a:solidFill>
                <a:latin typeface="+mn-ea"/>
                <a:cs typeface="メイリオ" panose="020B0604030504040204" pitchFamily="50" charset="-128"/>
              </a:rPr>
              <a:t/>
            </a:r>
            <a:br>
              <a:rPr lang="en-US" altLang="ja-JP" sz="1600" b="1" dirty="0">
                <a:solidFill>
                  <a:schemeClr val="bg1"/>
                </a:solidFill>
                <a:latin typeface="+mn-ea"/>
                <a:cs typeface="メイリオ" panose="020B0604030504040204" pitchFamily="50" charset="-128"/>
              </a:rPr>
            </a:br>
            <a:r>
              <a:rPr lang="ja-JP" altLang="en-US" sz="1600" b="1" dirty="0">
                <a:solidFill>
                  <a:schemeClr val="bg1"/>
                </a:solidFill>
                <a:latin typeface="+mn-ea"/>
                <a:cs typeface="メイリオ" panose="020B0604030504040204" pitchFamily="50" charset="-128"/>
              </a:rPr>
              <a:t>　</a:t>
            </a:r>
            <a:r>
              <a:rPr lang="en-US" altLang="ja-JP" sz="1600" b="1" dirty="0">
                <a:solidFill>
                  <a:schemeClr val="bg1"/>
                </a:solidFill>
                <a:latin typeface="+mn-ea"/>
                <a:cs typeface="メイリオ" panose="020B0604030504040204" pitchFamily="50" charset="-128"/>
              </a:rPr>
              <a:t>65</a:t>
            </a:r>
            <a:r>
              <a:rPr lang="ja-JP" altLang="en-US" sz="1600" b="1" dirty="0">
                <a:solidFill>
                  <a:schemeClr val="bg1"/>
                </a:solidFill>
                <a:latin typeface="+mn-ea"/>
                <a:cs typeface="メイリオ" panose="020B0604030504040204" pitchFamily="50" charset="-128"/>
              </a:rPr>
              <a:t>万人存在</a:t>
            </a:r>
            <a:endParaRPr lang="en-US" altLang="ja-JP" sz="1600" b="1" dirty="0">
              <a:solidFill>
                <a:schemeClr val="bg1"/>
              </a:solidFill>
              <a:latin typeface="+mn-ea"/>
              <a:cs typeface="メイリオ" panose="020B0604030504040204" pitchFamily="50" charset="-128"/>
            </a:endParaRPr>
          </a:p>
          <a:p>
            <a:pPr>
              <a:lnSpc>
                <a:spcPct val="150000"/>
              </a:lnSpc>
            </a:pPr>
            <a:r>
              <a:rPr lang="ja-JP" altLang="en-US" sz="1600" b="1" dirty="0">
                <a:solidFill>
                  <a:schemeClr val="bg1"/>
                </a:solidFill>
                <a:latin typeface="+mn-ea"/>
                <a:cs typeface="メイリオ" panose="020B0604030504040204" pitchFamily="50" charset="-128"/>
              </a:rPr>
              <a:t>③幅広い年代層</a:t>
            </a:r>
            <a:endParaRPr lang="en-US" altLang="ja-JP" sz="1600" b="1" dirty="0">
              <a:solidFill>
                <a:schemeClr val="bg1"/>
              </a:solidFill>
              <a:latin typeface="+mn-ea"/>
              <a:cs typeface="メイリオ" panose="020B0604030504040204" pitchFamily="50" charset="-128"/>
            </a:endParaRPr>
          </a:p>
        </p:txBody>
      </p:sp>
      <p:cxnSp>
        <p:nvCxnSpPr>
          <p:cNvPr id="22" name="直線コネクタ 21">
            <a:extLst>
              <a:ext uri="{FF2B5EF4-FFF2-40B4-BE49-F238E27FC236}">
                <a16:creationId xmlns:a16="http://schemas.microsoft.com/office/drawing/2014/main" id="{0EEB5640-2D52-C34B-88C5-B9AFD41D1C5C}"/>
              </a:ext>
            </a:extLst>
          </p:cNvPr>
          <p:cNvCxnSpPr/>
          <p:nvPr/>
        </p:nvCxnSpPr>
        <p:spPr>
          <a:xfrm>
            <a:off x="7496250" y="4804095"/>
            <a:ext cx="15251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DC2DA5AD-349F-724E-A4AA-151E455709A0}"/>
              </a:ext>
            </a:extLst>
          </p:cNvPr>
          <p:cNvSpPr txBox="1"/>
          <p:nvPr/>
        </p:nvSpPr>
        <p:spPr>
          <a:xfrm>
            <a:off x="7625226" y="6489556"/>
            <a:ext cx="1723549" cy="184666"/>
          </a:xfrm>
          <a:prstGeom prst="rect">
            <a:avLst/>
          </a:prstGeom>
          <a:noFill/>
        </p:spPr>
        <p:txBody>
          <a:bodyPr wrap="none" rtlCol="0">
            <a:spAutoFit/>
          </a:bodyPr>
          <a:lstStyle/>
          <a:p>
            <a:pPr algn="r"/>
            <a:r>
              <a:rPr kumimoji="1" lang="en-US" altLang="ja-JP" sz="600" dirty="0"/>
              <a:t>※</a:t>
            </a:r>
            <a:r>
              <a:rPr kumimoji="1" lang="ja-JP" altLang="en-US" sz="600"/>
              <a:t>数値はすべて「平成</a:t>
            </a:r>
            <a:r>
              <a:rPr kumimoji="1" lang="en-US" altLang="ja-JP" sz="600" dirty="0"/>
              <a:t>27</a:t>
            </a:r>
            <a:r>
              <a:rPr kumimoji="1" lang="ja-JP" altLang="en-US" sz="600"/>
              <a:t>年度国勢調査」より</a:t>
            </a:r>
          </a:p>
        </p:txBody>
      </p:sp>
      <p:grpSp>
        <p:nvGrpSpPr>
          <p:cNvPr id="27" name="グループ化 26">
            <a:extLst>
              <a:ext uri="{FF2B5EF4-FFF2-40B4-BE49-F238E27FC236}">
                <a16:creationId xmlns:a16="http://schemas.microsoft.com/office/drawing/2014/main" id="{E37E77A5-A73E-1A4E-ADBE-DB041E42A802}"/>
              </a:ext>
            </a:extLst>
          </p:cNvPr>
          <p:cNvGrpSpPr/>
          <p:nvPr/>
        </p:nvGrpSpPr>
        <p:grpSpPr>
          <a:xfrm>
            <a:off x="1503105" y="2891705"/>
            <a:ext cx="1781386" cy="977205"/>
            <a:chOff x="3048741" y="4983426"/>
            <a:chExt cx="1619442" cy="977205"/>
          </a:xfrm>
          <a:solidFill>
            <a:schemeClr val="tx1">
              <a:lumMod val="75000"/>
              <a:lumOff val="25000"/>
            </a:schemeClr>
          </a:solidFill>
        </p:grpSpPr>
        <p:sp>
          <p:nvSpPr>
            <p:cNvPr id="30" name="角丸四角形 29">
              <a:extLst>
                <a:ext uri="{FF2B5EF4-FFF2-40B4-BE49-F238E27FC236}">
                  <a16:creationId xmlns:a16="http://schemas.microsoft.com/office/drawing/2014/main" id="{BDC9C235-823C-624D-9762-A7FB485FDC97}"/>
                </a:ext>
              </a:extLst>
            </p:cNvPr>
            <p:cNvSpPr/>
            <p:nvPr/>
          </p:nvSpPr>
          <p:spPr>
            <a:xfrm>
              <a:off x="3048741" y="4983426"/>
              <a:ext cx="1619442" cy="977205"/>
            </a:xfrm>
            <a:prstGeom prst="roundRect">
              <a:avLst>
                <a:gd name="adj" fmla="val 4264"/>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32" name="テキスト ボックス 31">
              <a:extLst>
                <a:ext uri="{FF2B5EF4-FFF2-40B4-BE49-F238E27FC236}">
                  <a16:creationId xmlns:a16="http://schemas.microsoft.com/office/drawing/2014/main" id="{2BA8D8BA-C617-F64E-87D6-52C8063F17F4}"/>
                </a:ext>
              </a:extLst>
            </p:cNvPr>
            <p:cNvSpPr txBox="1"/>
            <p:nvPr/>
          </p:nvSpPr>
          <p:spPr>
            <a:xfrm>
              <a:off x="3167637" y="5188823"/>
              <a:ext cx="1388845" cy="760657"/>
            </a:xfrm>
            <a:prstGeom prst="rect">
              <a:avLst/>
            </a:prstGeom>
            <a:grp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159.4</a:t>
              </a:r>
              <a:r>
                <a:rPr lang="ja-JP" altLang="en-US" sz="105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CCECE582-E9D5-2643-B39E-4CCF8E7EFCA2}"/>
                </a:ext>
              </a:extLst>
            </p:cNvPr>
            <p:cNvSpPr txBox="1"/>
            <p:nvPr/>
          </p:nvSpPr>
          <p:spPr>
            <a:xfrm>
              <a:off x="3164038" y="5154159"/>
              <a:ext cx="1388845" cy="253916"/>
            </a:xfrm>
            <a:prstGeom prst="rect">
              <a:avLst/>
            </a:prstGeom>
            <a:grp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生産年齢人口</a:t>
              </a:r>
              <a:endParaRPr lang="en-US" altLang="ja-JP" sz="1050" b="1" dirty="0">
                <a:solidFill>
                  <a:schemeClr val="bg1"/>
                </a:solidFill>
                <a:latin typeface="+mn-ea"/>
                <a:cs typeface="メイリオ" panose="020B0604030504040204" pitchFamily="50" charset="-128"/>
              </a:endParaRPr>
            </a:p>
          </p:txBody>
        </p:sp>
      </p:grpSp>
      <p:grpSp>
        <p:nvGrpSpPr>
          <p:cNvPr id="51" name="グループ化 50">
            <a:extLst>
              <a:ext uri="{FF2B5EF4-FFF2-40B4-BE49-F238E27FC236}">
                <a16:creationId xmlns:a16="http://schemas.microsoft.com/office/drawing/2014/main" id="{F3F49E66-D5B2-2148-8824-08ED7DF2DCCD}"/>
              </a:ext>
            </a:extLst>
          </p:cNvPr>
          <p:cNvGrpSpPr/>
          <p:nvPr/>
        </p:nvGrpSpPr>
        <p:grpSpPr>
          <a:xfrm>
            <a:off x="3327704" y="2891705"/>
            <a:ext cx="1781386" cy="977205"/>
            <a:chOff x="3048741" y="4983426"/>
            <a:chExt cx="1619442" cy="977205"/>
          </a:xfrm>
          <a:solidFill>
            <a:schemeClr val="tx1">
              <a:lumMod val="75000"/>
              <a:lumOff val="25000"/>
            </a:schemeClr>
          </a:solidFill>
        </p:grpSpPr>
        <p:sp>
          <p:nvSpPr>
            <p:cNvPr id="53" name="角丸四角形 52">
              <a:extLst>
                <a:ext uri="{FF2B5EF4-FFF2-40B4-BE49-F238E27FC236}">
                  <a16:creationId xmlns:a16="http://schemas.microsoft.com/office/drawing/2014/main" id="{43212D56-537C-164F-966B-0D5FD03F4BAE}"/>
                </a:ext>
              </a:extLst>
            </p:cNvPr>
            <p:cNvSpPr/>
            <p:nvPr/>
          </p:nvSpPr>
          <p:spPr>
            <a:xfrm>
              <a:off x="3048741" y="4983426"/>
              <a:ext cx="1619442" cy="977205"/>
            </a:xfrm>
            <a:prstGeom prst="roundRect">
              <a:avLst>
                <a:gd name="adj" fmla="val 4264"/>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54" name="テキスト ボックス 53">
              <a:extLst>
                <a:ext uri="{FF2B5EF4-FFF2-40B4-BE49-F238E27FC236}">
                  <a16:creationId xmlns:a16="http://schemas.microsoft.com/office/drawing/2014/main" id="{DF813905-BB10-CB45-9256-B7C6286F6316}"/>
                </a:ext>
              </a:extLst>
            </p:cNvPr>
            <p:cNvSpPr txBox="1"/>
            <p:nvPr/>
          </p:nvSpPr>
          <p:spPr>
            <a:xfrm>
              <a:off x="3167637" y="5188823"/>
              <a:ext cx="1388845" cy="760657"/>
            </a:xfrm>
            <a:prstGeom prst="rect">
              <a:avLst/>
            </a:prstGeom>
            <a:grp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112.1</a:t>
              </a:r>
              <a:r>
                <a:rPr lang="ja-JP" altLang="en-US" sz="105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55" name="テキスト ボックス 54">
              <a:extLst>
                <a:ext uri="{FF2B5EF4-FFF2-40B4-BE49-F238E27FC236}">
                  <a16:creationId xmlns:a16="http://schemas.microsoft.com/office/drawing/2014/main" id="{45328840-15F6-7B48-A033-A5BA4385B042}"/>
                </a:ext>
              </a:extLst>
            </p:cNvPr>
            <p:cNvSpPr txBox="1"/>
            <p:nvPr/>
          </p:nvSpPr>
          <p:spPr>
            <a:xfrm>
              <a:off x="3164038" y="5154159"/>
              <a:ext cx="1388845" cy="253916"/>
            </a:xfrm>
            <a:prstGeom prst="rect">
              <a:avLst/>
            </a:prstGeom>
            <a:grp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就業者数</a:t>
              </a:r>
              <a:endParaRPr lang="en-US" altLang="ja-JP" sz="1050" b="1" dirty="0">
                <a:solidFill>
                  <a:schemeClr val="bg1"/>
                </a:solidFill>
                <a:latin typeface="+mn-ea"/>
                <a:cs typeface="メイリオ" panose="020B0604030504040204" pitchFamily="50" charset="-128"/>
              </a:endParaRPr>
            </a:p>
          </p:txBody>
        </p:sp>
      </p:grpSp>
      <p:grpSp>
        <p:nvGrpSpPr>
          <p:cNvPr id="61" name="グループ化 60">
            <a:extLst>
              <a:ext uri="{FF2B5EF4-FFF2-40B4-BE49-F238E27FC236}">
                <a16:creationId xmlns:a16="http://schemas.microsoft.com/office/drawing/2014/main" id="{45551635-6015-9B45-871F-775940608218}"/>
              </a:ext>
            </a:extLst>
          </p:cNvPr>
          <p:cNvGrpSpPr/>
          <p:nvPr/>
        </p:nvGrpSpPr>
        <p:grpSpPr>
          <a:xfrm>
            <a:off x="5163707" y="2891705"/>
            <a:ext cx="1781386" cy="977205"/>
            <a:chOff x="3048741" y="4983426"/>
            <a:chExt cx="1619442" cy="977205"/>
          </a:xfrm>
          <a:solidFill>
            <a:schemeClr val="tx1">
              <a:lumMod val="75000"/>
              <a:lumOff val="25000"/>
            </a:schemeClr>
          </a:solidFill>
        </p:grpSpPr>
        <p:sp>
          <p:nvSpPr>
            <p:cNvPr id="62" name="角丸四角形 61">
              <a:extLst>
                <a:ext uri="{FF2B5EF4-FFF2-40B4-BE49-F238E27FC236}">
                  <a16:creationId xmlns:a16="http://schemas.microsoft.com/office/drawing/2014/main" id="{C34554AC-51B1-6D40-B199-1B433F67603F}"/>
                </a:ext>
              </a:extLst>
            </p:cNvPr>
            <p:cNvSpPr/>
            <p:nvPr/>
          </p:nvSpPr>
          <p:spPr>
            <a:xfrm>
              <a:off x="3048741" y="4983426"/>
              <a:ext cx="1619442" cy="977205"/>
            </a:xfrm>
            <a:prstGeom prst="roundRect">
              <a:avLst>
                <a:gd name="adj" fmla="val 4264"/>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endParaRPr>
            </a:p>
          </p:txBody>
        </p:sp>
        <p:sp>
          <p:nvSpPr>
            <p:cNvPr id="63" name="テキスト ボックス 62">
              <a:extLst>
                <a:ext uri="{FF2B5EF4-FFF2-40B4-BE49-F238E27FC236}">
                  <a16:creationId xmlns:a16="http://schemas.microsoft.com/office/drawing/2014/main" id="{422F948B-CBAC-734F-81B3-4DBB422829E8}"/>
                </a:ext>
              </a:extLst>
            </p:cNvPr>
            <p:cNvSpPr txBox="1"/>
            <p:nvPr/>
          </p:nvSpPr>
          <p:spPr>
            <a:xfrm>
              <a:off x="3167637" y="5188823"/>
              <a:ext cx="1388845" cy="760657"/>
            </a:xfrm>
            <a:prstGeom prst="rect">
              <a:avLst/>
            </a:prstGeom>
            <a:grpFill/>
            <a:ln>
              <a:noFill/>
            </a:ln>
          </p:spPr>
          <p:txBody>
            <a:bodyPr wrap="square" rtlCol="0" anchor="ctr">
              <a:spAutoFit/>
            </a:bodyPr>
            <a:lstStyle/>
            <a:p>
              <a:pPr algn="ctr">
                <a:lnSpc>
                  <a:spcPct val="150000"/>
                </a:lnSpc>
              </a:pPr>
              <a:r>
                <a:rPr lang="en-US" altLang="ja-JP" sz="3200" b="1" dirty="0">
                  <a:solidFill>
                    <a:schemeClr val="bg1"/>
                  </a:solidFill>
                  <a:latin typeface="+mn-ea"/>
                  <a:cs typeface="メイリオ" panose="020B0604030504040204" pitchFamily="50" charset="-128"/>
                </a:rPr>
                <a:t>55.2</a:t>
              </a:r>
              <a:r>
                <a:rPr lang="ja-JP" altLang="en-US" sz="1050" b="1">
                  <a:solidFill>
                    <a:schemeClr val="bg1"/>
                  </a:solidFill>
                  <a:latin typeface="+mn-ea"/>
                  <a:cs typeface="メイリオ" panose="020B0604030504040204" pitchFamily="50" charset="-128"/>
                </a:rPr>
                <a:t>万人</a:t>
              </a:r>
              <a:endParaRPr lang="en-US" altLang="ja-JP" sz="3200" b="1" dirty="0">
                <a:solidFill>
                  <a:schemeClr val="bg1"/>
                </a:solidFill>
                <a:latin typeface="+mn-ea"/>
                <a:cs typeface="メイリオ" panose="020B0604030504040204" pitchFamily="50" charset="-128"/>
              </a:endParaRPr>
            </a:p>
          </p:txBody>
        </p:sp>
        <p:sp>
          <p:nvSpPr>
            <p:cNvPr id="64" name="テキスト ボックス 63">
              <a:extLst>
                <a:ext uri="{FF2B5EF4-FFF2-40B4-BE49-F238E27FC236}">
                  <a16:creationId xmlns:a16="http://schemas.microsoft.com/office/drawing/2014/main" id="{5A905B89-DFA2-6746-B892-DE6224E1DB22}"/>
                </a:ext>
              </a:extLst>
            </p:cNvPr>
            <p:cNvSpPr txBox="1"/>
            <p:nvPr/>
          </p:nvSpPr>
          <p:spPr>
            <a:xfrm>
              <a:off x="3164038" y="5154159"/>
              <a:ext cx="1388845" cy="253916"/>
            </a:xfrm>
            <a:prstGeom prst="rect">
              <a:avLst/>
            </a:prstGeom>
            <a:grpFill/>
            <a:ln>
              <a:noFill/>
            </a:ln>
          </p:spPr>
          <p:txBody>
            <a:bodyPr wrap="square" rtlCol="0" anchor="ctr">
              <a:spAutoFit/>
            </a:bodyPr>
            <a:lstStyle/>
            <a:p>
              <a:pPr algn="ctr"/>
              <a:r>
                <a:rPr lang="ja-JP" altLang="en-US" sz="1050" b="1">
                  <a:solidFill>
                    <a:schemeClr val="bg1"/>
                  </a:solidFill>
                  <a:latin typeface="+mn-ea"/>
                  <a:cs typeface="メイリオ" panose="020B0604030504040204" pitchFamily="50" charset="-128"/>
                </a:rPr>
                <a:t>老年人口</a:t>
              </a:r>
              <a:r>
                <a:rPr lang="en-US" altLang="ja-JP" sz="1050" b="1" dirty="0">
                  <a:solidFill>
                    <a:schemeClr val="bg1"/>
                  </a:solidFill>
                  <a:latin typeface="+mn-ea"/>
                  <a:cs typeface="メイリオ" panose="020B0604030504040204" pitchFamily="50" charset="-128"/>
                </a:rPr>
                <a:t>(65</a:t>
              </a:r>
              <a:r>
                <a:rPr lang="ja-JP" altLang="en-US" sz="1050" b="1">
                  <a:solidFill>
                    <a:schemeClr val="bg1"/>
                  </a:solidFill>
                  <a:latin typeface="+mn-ea"/>
                  <a:cs typeface="メイリオ" panose="020B0604030504040204" pitchFamily="50" charset="-128"/>
                </a:rPr>
                <a:t>歳以上</a:t>
              </a:r>
              <a:r>
                <a:rPr lang="en-US" altLang="ja-JP" sz="1050" b="1" dirty="0">
                  <a:solidFill>
                    <a:schemeClr val="bg1"/>
                  </a:solidFill>
                  <a:latin typeface="+mn-ea"/>
                  <a:cs typeface="メイリオ" panose="020B0604030504040204" pitchFamily="50" charset="-128"/>
                </a:rPr>
                <a:t>)</a:t>
              </a:r>
            </a:p>
          </p:txBody>
        </p:sp>
      </p:grpSp>
      <p:sp>
        <p:nvSpPr>
          <p:cNvPr id="78" name="テキスト ボックス 77">
            <a:extLst>
              <a:ext uri="{FF2B5EF4-FFF2-40B4-BE49-F238E27FC236}">
                <a16:creationId xmlns:a16="http://schemas.microsoft.com/office/drawing/2014/main" id="{1093BF29-4542-3F40-8AC6-F5F0B74A3430}"/>
              </a:ext>
            </a:extLst>
          </p:cNvPr>
          <p:cNvSpPr txBox="1"/>
          <p:nvPr/>
        </p:nvSpPr>
        <p:spPr>
          <a:xfrm>
            <a:off x="8681505" y="3462624"/>
            <a:ext cx="453970" cy="215444"/>
          </a:xfrm>
          <a:prstGeom prst="rect">
            <a:avLst/>
          </a:prstGeom>
          <a:solidFill>
            <a:srgbClr val="329F39"/>
          </a:solidFill>
        </p:spPr>
        <p:txBody>
          <a:bodyPr wrap="none" rtlCol="0">
            <a:spAutoFit/>
          </a:bodyPr>
          <a:lstStyle/>
          <a:p>
            <a:pPr algn="ctr"/>
            <a:r>
              <a:rPr kumimoji="1" lang="en-US" altLang="ja-JP" sz="800" b="1" dirty="0">
                <a:solidFill>
                  <a:schemeClr val="bg1"/>
                </a:solidFill>
                <a:latin typeface="+mn-ea"/>
              </a:rPr>
              <a:t>10km</a:t>
            </a:r>
            <a:endParaRPr kumimoji="1" lang="ja-JP" altLang="en-US" sz="800" b="1">
              <a:solidFill>
                <a:schemeClr val="bg1"/>
              </a:solidFill>
              <a:latin typeface="+mn-ea"/>
            </a:endParaRPr>
          </a:p>
        </p:txBody>
      </p:sp>
    </p:spTree>
    <p:extLst>
      <p:ext uri="{BB962C8B-B14F-4D97-AF65-F5344CB8AC3E}">
        <p14:creationId xmlns:p14="http://schemas.microsoft.com/office/powerpoint/2010/main" val="942562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151FD8B-830E-734E-9F17-2950019D1741}"/>
              </a:ext>
            </a:extLst>
          </p:cNvPr>
          <p:cNvSpPr txBox="1"/>
          <p:nvPr/>
        </p:nvSpPr>
        <p:spPr>
          <a:xfrm rot="5400000">
            <a:off x="-659932" y="1035866"/>
            <a:ext cx="2841173" cy="769441"/>
          </a:xfrm>
          <a:prstGeom prst="rect">
            <a:avLst/>
          </a:prstGeom>
          <a:noFill/>
        </p:spPr>
        <p:txBody>
          <a:bodyPr wrap="square" rtlCol="0">
            <a:spAutoFit/>
          </a:bodyPr>
          <a:lstStyle/>
          <a:p>
            <a:r>
              <a:rPr kumimoji="1" lang="en-US" altLang="ja-JP" sz="4400" b="1" dirty="0">
                <a:solidFill>
                  <a:schemeClr val="tx1">
                    <a:lumMod val="75000"/>
                    <a:lumOff val="25000"/>
                  </a:schemeClr>
                </a:solidFill>
                <a:latin typeface="Yu Gothic" panose="020B0400000000000000" pitchFamily="34" charset="-128"/>
                <a:ea typeface="Yu Gothic" panose="020B0400000000000000" pitchFamily="34" charset="-128"/>
              </a:rPr>
              <a:t>Access</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5E449443-74CD-644C-8958-F09AE00B6A03}"/>
              </a:ext>
            </a:extLst>
          </p:cNvPr>
          <p:cNvSpPr/>
          <p:nvPr/>
        </p:nvSpPr>
        <p:spPr>
          <a:xfrm>
            <a:off x="-2993"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
        <p:nvSpPr>
          <p:cNvPr id="24" name="正方形/長方形 23">
            <a:extLst>
              <a:ext uri="{FF2B5EF4-FFF2-40B4-BE49-F238E27FC236}">
                <a16:creationId xmlns:a16="http://schemas.microsoft.com/office/drawing/2014/main" id="{809751A9-BB4D-B247-83EA-5FBC821B2FBC}"/>
              </a:ext>
            </a:extLst>
          </p:cNvPr>
          <p:cNvSpPr/>
          <p:nvPr/>
        </p:nvSpPr>
        <p:spPr>
          <a:xfrm>
            <a:off x="1524301" y="501804"/>
            <a:ext cx="7810542" cy="812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latin typeface="Yu Gothic" panose="020B0400000000000000" pitchFamily="34" charset="-128"/>
              <a:ea typeface="Yu Gothic" panose="020B0400000000000000" pitchFamily="34" charset="-128"/>
            </a:endParaRPr>
          </a:p>
        </p:txBody>
      </p:sp>
      <p:sp>
        <p:nvSpPr>
          <p:cNvPr id="28" name="正方形/長方形 27">
            <a:extLst>
              <a:ext uri="{FF2B5EF4-FFF2-40B4-BE49-F238E27FC236}">
                <a16:creationId xmlns:a16="http://schemas.microsoft.com/office/drawing/2014/main" id="{074E4B43-A49C-494F-9703-91BA71163A9D}"/>
              </a:ext>
            </a:extLst>
          </p:cNvPr>
          <p:cNvSpPr/>
          <p:nvPr/>
        </p:nvSpPr>
        <p:spPr>
          <a:xfrm>
            <a:off x="1952738" y="677383"/>
            <a:ext cx="6955750" cy="461665"/>
          </a:xfrm>
          <a:prstGeom prst="rect">
            <a:avLst/>
          </a:prstGeom>
        </p:spPr>
        <p:txBody>
          <a:bodyPr wrap="none">
            <a:spAutoFit/>
          </a:bodyPr>
          <a:lstStyle/>
          <a:p>
            <a:pPr algn="ctr"/>
            <a:r>
              <a:rPr kumimoji="1" lang="ja-JP" altLang="en-US" sz="2400" b="1" dirty="0">
                <a:solidFill>
                  <a:schemeClr val="tx1">
                    <a:lumMod val="75000"/>
                    <a:lumOff val="25000"/>
                  </a:schemeClr>
                </a:solidFill>
                <a:latin typeface="Yu Mincho Demibold" panose="02020400000000000000" pitchFamily="18" charset="-128"/>
                <a:ea typeface="Yu Mincho Demibold" panose="02020400000000000000" pitchFamily="18" charset="-128"/>
              </a:rPr>
              <a:t>立地優位性を活かした出入口の多さが最大の強み</a:t>
            </a:r>
            <a:endParaRPr kumimoji="1" lang="en-US" altLang="ja-JP" sz="2400" b="1" dirty="0">
              <a:solidFill>
                <a:schemeClr val="tx1">
                  <a:lumMod val="75000"/>
                  <a:lumOff val="25000"/>
                </a:schemeClr>
              </a:solidFill>
              <a:latin typeface="Yu Mincho Demibold" panose="02020400000000000000" pitchFamily="18" charset="-128"/>
              <a:ea typeface="Yu Mincho Demibold" panose="02020400000000000000" pitchFamily="18" charset="-128"/>
            </a:endParaRPr>
          </a:p>
        </p:txBody>
      </p:sp>
      <p:sp>
        <p:nvSpPr>
          <p:cNvPr id="32" name="テキスト ボックス 31">
            <a:extLst>
              <a:ext uri="{FF2B5EF4-FFF2-40B4-BE49-F238E27FC236}">
                <a16:creationId xmlns:a16="http://schemas.microsoft.com/office/drawing/2014/main" id="{523E250B-A85E-6540-8F71-A86D7DE5895D}"/>
              </a:ext>
            </a:extLst>
          </p:cNvPr>
          <p:cNvSpPr txBox="1"/>
          <p:nvPr/>
        </p:nvSpPr>
        <p:spPr>
          <a:xfrm>
            <a:off x="1494443" y="1566628"/>
            <a:ext cx="2082621"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n-ea"/>
              </a:rPr>
              <a:t>■出入口別入店客数</a:t>
            </a:r>
            <a:r>
              <a:rPr kumimoji="1" lang="en-US" altLang="ja-JP" sz="1050" b="1" dirty="0">
                <a:solidFill>
                  <a:schemeClr val="tx1">
                    <a:lumMod val="75000"/>
                    <a:lumOff val="25000"/>
                  </a:schemeClr>
                </a:solidFill>
                <a:latin typeface="+mn-ea"/>
              </a:rPr>
              <a:t>(2019</a:t>
            </a:r>
            <a:r>
              <a:rPr kumimoji="1" lang="ja-JP" altLang="en-US" sz="1050" b="1">
                <a:solidFill>
                  <a:schemeClr val="tx1">
                    <a:lumMod val="75000"/>
                    <a:lumOff val="25000"/>
                  </a:schemeClr>
                </a:solidFill>
                <a:latin typeface="+mn-ea"/>
              </a:rPr>
              <a:t>年度</a:t>
            </a:r>
            <a:r>
              <a:rPr kumimoji="1" lang="en-US" altLang="ja-JP" sz="1050" b="1" dirty="0">
                <a:solidFill>
                  <a:schemeClr val="tx1">
                    <a:lumMod val="75000"/>
                    <a:lumOff val="25000"/>
                  </a:schemeClr>
                </a:solidFill>
                <a:latin typeface="+mn-ea"/>
              </a:rPr>
              <a:t>)</a:t>
            </a:r>
            <a:endParaRPr kumimoji="1" lang="ja-JP" altLang="en-US" sz="1050" b="1">
              <a:solidFill>
                <a:schemeClr val="tx1">
                  <a:lumMod val="75000"/>
                  <a:lumOff val="25000"/>
                </a:schemeClr>
              </a:solidFill>
              <a:latin typeface="+mn-ea"/>
            </a:endParaRPr>
          </a:p>
        </p:txBody>
      </p:sp>
      <p:graphicFrame>
        <p:nvGraphicFramePr>
          <p:cNvPr id="35" name="表 3">
            <a:extLst>
              <a:ext uri="{FF2B5EF4-FFF2-40B4-BE49-F238E27FC236}">
                <a16:creationId xmlns:a16="http://schemas.microsoft.com/office/drawing/2014/main" id="{471B3ABC-9095-1648-BD95-6820B2B4D657}"/>
              </a:ext>
            </a:extLst>
          </p:cNvPr>
          <p:cNvGraphicFramePr>
            <a:graphicFrameLocks noGrp="1"/>
          </p:cNvGraphicFramePr>
          <p:nvPr>
            <p:extLst>
              <p:ext uri="{D42A27DB-BD31-4B8C-83A1-F6EECF244321}">
                <p14:modId xmlns:p14="http://schemas.microsoft.com/office/powerpoint/2010/main" val="2317394209"/>
              </p:ext>
            </p:extLst>
          </p:nvPr>
        </p:nvGraphicFramePr>
        <p:xfrm>
          <a:off x="1494443" y="1820544"/>
          <a:ext cx="2996568" cy="4360080"/>
        </p:xfrm>
        <a:graphic>
          <a:graphicData uri="http://schemas.openxmlformats.org/drawingml/2006/table">
            <a:tbl>
              <a:tblPr firstRow="1" bandRow="1">
                <a:tableStyleId>{5C22544A-7EE6-4342-B048-85BDC9FD1C3A}</a:tableStyleId>
              </a:tblPr>
              <a:tblGrid>
                <a:gridCol w="327144">
                  <a:extLst>
                    <a:ext uri="{9D8B030D-6E8A-4147-A177-3AD203B41FA5}">
                      <a16:colId xmlns:a16="http://schemas.microsoft.com/office/drawing/2014/main" val="3038306845"/>
                    </a:ext>
                  </a:extLst>
                </a:gridCol>
                <a:gridCol w="319709">
                  <a:extLst>
                    <a:ext uri="{9D8B030D-6E8A-4147-A177-3AD203B41FA5}">
                      <a16:colId xmlns:a16="http://schemas.microsoft.com/office/drawing/2014/main" val="2551139462"/>
                    </a:ext>
                  </a:extLst>
                </a:gridCol>
                <a:gridCol w="1151087">
                  <a:extLst>
                    <a:ext uri="{9D8B030D-6E8A-4147-A177-3AD203B41FA5}">
                      <a16:colId xmlns:a16="http://schemas.microsoft.com/office/drawing/2014/main" val="3109249957"/>
                    </a:ext>
                  </a:extLst>
                </a:gridCol>
                <a:gridCol w="599314">
                  <a:extLst>
                    <a:ext uri="{9D8B030D-6E8A-4147-A177-3AD203B41FA5}">
                      <a16:colId xmlns:a16="http://schemas.microsoft.com/office/drawing/2014/main" val="865587741"/>
                    </a:ext>
                  </a:extLst>
                </a:gridCol>
                <a:gridCol w="599314">
                  <a:extLst>
                    <a:ext uri="{9D8B030D-6E8A-4147-A177-3AD203B41FA5}">
                      <a16:colId xmlns:a16="http://schemas.microsoft.com/office/drawing/2014/main" val="3274337411"/>
                    </a:ext>
                  </a:extLst>
                </a:gridCol>
              </a:tblGrid>
              <a:tr h="272505">
                <a:tc>
                  <a:txBody>
                    <a:bodyPr/>
                    <a:lstStyle/>
                    <a:p>
                      <a:endParaRPr kumimoji="1" lang="ja-JP" altLang="en-US" sz="8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lnB w="6350" cap="flat" cmpd="sng" algn="ctr">
                      <a:solidFill>
                        <a:schemeClr val="tx1"/>
                      </a:solidFill>
                      <a:prstDash val="solid"/>
                      <a:round/>
                      <a:headEnd type="none" w="med" len="med"/>
                      <a:tailEnd type="none" w="med" len="med"/>
                    </a:lnB>
                    <a:noFill/>
                  </a:tcPr>
                </a:tc>
                <a:tc>
                  <a:txBody>
                    <a:bodyPr/>
                    <a:lstStyle/>
                    <a:p>
                      <a:endParaRPr kumimoji="1" lang="ja-JP" altLang="en-US" sz="8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lnB w="6350" cap="flat" cmpd="sng" algn="ctr">
                      <a:solidFill>
                        <a:schemeClr val="tx1"/>
                      </a:solidFill>
                      <a:prstDash val="solid"/>
                      <a:round/>
                      <a:headEnd type="none" w="med" len="med"/>
                      <a:tailEnd type="none" w="med" len="med"/>
                    </a:lnB>
                    <a:noFill/>
                  </a:tcPr>
                </a:tc>
                <a:tc>
                  <a:txBody>
                    <a:bodyPr/>
                    <a:lstStyle/>
                    <a:p>
                      <a:endParaRPr kumimoji="1" lang="ja-JP" altLang="en-US" sz="8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lnB w="6350" cap="flat" cmpd="sng" algn="ctr">
                      <a:solidFill>
                        <a:schemeClr val="tx1"/>
                      </a:solidFill>
                      <a:prstDash val="solid"/>
                      <a:round/>
                      <a:headEnd type="none" w="med" len="med"/>
                      <a:tailEnd type="none" w="med" len="med"/>
                    </a:lnB>
                    <a:noFill/>
                  </a:tcPr>
                </a:tc>
                <a:tc>
                  <a:txBody>
                    <a:bodyPr/>
                    <a:lstStyle/>
                    <a:p>
                      <a:pPr algn="r"/>
                      <a:r>
                        <a:rPr kumimoji="1" lang="ja-JP" altLang="en-US" sz="700" b="0" i="0">
                          <a:solidFill>
                            <a:schemeClr val="tx1"/>
                          </a:solidFill>
                          <a:latin typeface="Yu Gothic Light" panose="020B0300000000000000" pitchFamily="34" charset="-128"/>
                          <a:ea typeface="Yu Gothic Light" panose="020B0300000000000000" pitchFamily="34" charset="-128"/>
                        </a:rPr>
                        <a:t>入店数／年</a:t>
                      </a:r>
                    </a:p>
                  </a:txBody>
                  <a:tcPr marL="62455" marR="62455" marT="31227" marB="31227" anchor="b">
                    <a:lnB w="6350" cap="flat" cmpd="sng" algn="ctr">
                      <a:solidFill>
                        <a:schemeClr val="tx1"/>
                      </a:solidFill>
                      <a:prstDash val="solid"/>
                      <a:round/>
                      <a:headEnd type="none" w="med" len="med"/>
                      <a:tailEnd type="none" w="med" len="med"/>
                    </a:lnB>
                    <a:noFill/>
                  </a:tcPr>
                </a:tc>
                <a:tc>
                  <a:txBody>
                    <a:bodyPr/>
                    <a:lstStyle/>
                    <a:p>
                      <a:pPr algn="r"/>
                      <a:r>
                        <a:rPr kumimoji="1" lang="ja-JP" altLang="en-US" sz="700" b="0" i="0">
                          <a:solidFill>
                            <a:schemeClr val="tx1"/>
                          </a:solidFill>
                          <a:latin typeface="Yu Gothic Light" panose="020B0300000000000000" pitchFamily="34" charset="-128"/>
                          <a:ea typeface="Yu Gothic Light" panose="020B0300000000000000" pitchFamily="34" charset="-128"/>
                        </a:rPr>
                        <a:t>入店数／日</a:t>
                      </a:r>
                    </a:p>
                  </a:txBody>
                  <a:tcPr marL="62455" marR="62455" marT="31227" marB="31227" anchor="b">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814803"/>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①</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B1F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中央南</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10,668,849</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29,472</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1450507"/>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②</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B1F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en-US" altLang="ja-JP" sz="700" b="0" i="0" dirty="0">
                          <a:solidFill>
                            <a:schemeClr val="tx1"/>
                          </a:solidFill>
                          <a:latin typeface="Yu Gothic Light" panose="020B0300000000000000" pitchFamily="34" charset="-128"/>
                          <a:ea typeface="Yu Gothic Light" panose="020B0300000000000000" pitchFamily="34" charset="-128"/>
                        </a:rPr>
                        <a:t>Ⅰ</a:t>
                      </a:r>
                      <a:r>
                        <a:rPr kumimoji="1" lang="ja-JP" altLang="en-US" sz="700" b="0" i="0">
                          <a:solidFill>
                            <a:schemeClr val="tx1"/>
                          </a:solidFill>
                          <a:latin typeface="Yu Gothic Light" panose="020B0300000000000000" pitchFamily="34" charset="-128"/>
                          <a:ea typeface="Yu Gothic Light" panose="020B0300000000000000" pitchFamily="34" charset="-128"/>
                        </a:rPr>
                        <a:t>番街</a:t>
                      </a:r>
                      <a:r>
                        <a:rPr kumimoji="1" lang="en-US" altLang="ja-JP" sz="700" b="0" i="0" dirty="0">
                          <a:solidFill>
                            <a:schemeClr val="tx1"/>
                          </a:solidFill>
                          <a:latin typeface="Yu Gothic Light" panose="020B0300000000000000" pitchFamily="34" charset="-128"/>
                          <a:ea typeface="Yu Gothic Light" panose="020B0300000000000000" pitchFamily="34" charset="-128"/>
                        </a:rPr>
                        <a:t>J</a:t>
                      </a:r>
                      <a:r>
                        <a:rPr kumimoji="1" lang="ja-JP" altLang="en-US" sz="700" b="0" i="0">
                          <a:solidFill>
                            <a:schemeClr val="tx1"/>
                          </a:solidFill>
                          <a:latin typeface="Yu Gothic Light" panose="020B0300000000000000" pitchFamily="34" charset="-128"/>
                          <a:ea typeface="Yu Gothic Light" panose="020B0300000000000000" pitchFamily="34" charset="-128"/>
                        </a:rPr>
                        <a:t>接続口</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7,255,842</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20,044</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4449258"/>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③</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B1F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中央北</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6,579,395</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18,175</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7380634"/>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④</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B1F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en-US" altLang="ja-JP" sz="700" b="0" i="0" dirty="0">
                          <a:solidFill>
                            <a:schemeClr val="tx1"/>
                          </a:solidFill>
                          <a:latin typeface="Yu Gothic Light" panose="020B0300000000000000" pitchFamily="34" charset="-128"/>
                          <a:ea typeface="Yu Gothic Light" panose="020B0300000000000000" pitchFamily="34" charset="-128"/>
                        </a:rPr>
                        <a:t>JR</a:t>
                      </a:r>
                      <a:r>
                        <a:rPr kumimoji="1" lang="ja-JP" altLang="en-US" sz="700" b="0" i="0">
                          <a:solidFill>
                            <a:schemeClr val="tx1"/>
                          </a:solidFill>
                          <a:latin typeface="Yu Gothic Light" panose="020B0300000000000000" pitchFamily="34" charset="-128"/>
                          <a:ea typeface="Yu Gothic Light" panose="020B0300000000000000" pitchFamily="34" charset="-128"/>
                        </a:rPr>
                        <a:t>接続口</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1,460,619</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4,035</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0635231"/>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⑤</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B1F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コンコース</a:t>
                      </a:r>
                      <a:r>
                        <a:rPr kumimoji="1" lang="en-US" altLang="ja-JP" sz="700" b="0" i="0" dirty="0">
                          <a:solidFill>
                            <a:schemeClr val="tx1"/>
                          </a:solidFill>
                          <a:latin typeface="Yu Gothic Light" panose="020B0300000000000000" pitchFamily="34" charset="-128"/>
                          <a:ea typeface="Yu Gothic Light" panose="020B0300000000000000" pitchFamily="34" charset="-128"/>
                        </a:rPr>
                        <a:t>1(</a:t>
                      </a:r>
                      <a:r>
                        <a:rPr kumimoji="1" lang="ja-JP" altLang="en-US" sz="700" b="0" i="0">
                          <a:solidFill>
                            <a:schemeClr val="tx1"/>
                          </a:solidFill>
                          <a:latin typeface="Yu Gothic Light" panose="020B0300000000000000" pitchFamily="34" charset="-128"/>
                          <a:ea typeface="Yu Gothic Light" panose="020B0300000000000000" pitchFamily="34" charset="-128"/>
                        </a:rPr>
                        <a:t>小径側</a:t>
                      </a:r>
                      <a:r>
                        <a:rPr kumimoji="1" lang="en-US" altLang="ja-JP" sz="700" b="0" i="0" dirty="0">
                          <a:solidFill>
                            <a:schemeClr val="tx1"/>
                          </a:solidFill>
                          <a:latin typeface="Yu Gothic Light" panose="020B0300000000000000" pitchFamily="34" charset="-128"/>
                          <a:ea typeface="Yu Gothic Light" panose="020B0300000000000000" pitchFamily="34" charset="-128"/>
                        </a:rPr>
                        <a:t>)</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2,976,043</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8,221</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5995255"/>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⑥</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B1F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a:solidFill>
                            <a:schemeClr val="tx1"/>
                          </a:solidFill>
                          <a:latin typeface="Yu Gothic Light" panose="020B0300000000000000" pitchFamily="34" charset="-128"/>
                          <a:ea typeface="Yu Gothic Light" panose="020B0300000000000000" pitchFamily="34" charset="-128"/>
                        </a:rPr>
                        <a:t>コンコース</a:t>
                      </a:r>
                      <a:r>
                        <a:rPr kumimoji="1" lang="en-US" altLang="ja-JP" sz="700" b="0" i="0" dirty="0">
                          <a:solidFill>
                            <a:schemeClr val="tx1"/>
                          </a:solidFill>
                          <a:latin typeface="Yu Gothic Light" panose="020B0300000000000000" pitchFamily="34" charset="-128"/>
                          <a:ea typeface="Yu Gothic Light" panose="020B0300000000000000" pitchFamily="34" charset="-128"/>
                        </a:rPr>
                        <a:t>2(</a:t>
                      </a:r>
                      <a:r>
                        <a:rPr kumimoji="1" lang="ja-JP" altLang="en-US" sz="700" b="0" i="0">
                          <a:solidFill>
                            <a:schemeClr val="tx1"/>
                          </a:solidFill>
                          <a:latin typeface="Yu Gothic Light" panose="020B0300000000000000" pitchFamily="34" charset="-128"/>
                          <a:ea typeface="Yu Gothic Light" panose="020B0300000000000000" pitchFamily="34" charset="-128"/>
                        </a:rPr>
                        <a:t>大通り側</a:t>
                      </a:r>
                      <a:r>
                        <a:rPr kumimoji="1" lang="en-US" altLang="ja-JP" sz="700" b="0" i="0" dirty="0">
                          <a:solidFill>
                            <a:schemeClr val="tx1"/>
                          </a:solidFill>
                          <a:latin typeface="Yu Gothic Light" panose="020B0300000000000000" pitchFamily="34" charset="-128"/>
                          <a:ea typeface="Yu Gothic Light" panose="020B0300000000000000" pitchFamily="34" charset="-128"/>
                        </a:rPr>
                        <a:t>)</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4,674,683</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12,839</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7193603"/>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⑦</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B1F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en-US" altLang="ja-JP" sz="700" b="0" i="0" dirty="0">
                          <a:solidFill>
                            <a:schemeClr val="tx1"/>
                          </a:solidFill>
                          <a:latin typeface="Yu Gothic Light" panose="020B0300000000000000" pitchFamily="34" charset="-128"/>
                          <a:ea typeface="Yu Gothic Light" panose="020B0300000000000000" pitchFamily="34" charset="-128"/>
                        </a:rPr>
                        <a:t>D</a:t>
                      </a:r>
                      <a:r>
                        <a:rPr kumimoji="1" lang="ja-JP" altLang="en-US" sz="700" b="0" i="0">
                          <a:solidFill>
                            <a:schemeClr val="tx1"/>
                          </a:solidFill>
                          <a:latin typeface="Yu Gothic Light" panose="020B0300000000000000" pitchFamily="34" charset="-128"/>
                          <a:ea typeface="Yu Gothic Light" panose="020B0300000000000000" pitchFamily="34" charset="-128"/>
                        </a:rPr>
                        <a:t>ブロック地下連絡通路</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4,001,293</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11,053</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0706467"/>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⑧</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相鉄線コンコース</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2,269,709</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6,270</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4481453"/>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⑨</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南口</a:t>
                      </a:r>
                      <a:r>
                        <a:rPr kumimoji="1" lang="en-US" altLang="ja-JP" sz="700" b="0" i="0" dirty="0">
                          <a:solidFill>
                            <a:schemeClr val="tx1"/>
                          </a:solidFill>
                          <a:latin typeface="Yu Gothic Light" panose="020B0300000000000000" pitchFamily="34" charset="-128"/>
                          <a:ea typeface="Yu Gothic Light" panose="020B0300000000000000" pitchFamily="34" charset="-128"/>
                        </a:rPr>
                        <a:t>1(</a:t>
                      </a:r>
                      <a:r>
                        <a:rPr kumimoji="1" lang="ja-JP" altLang="en-US" sz="700" b="0" i="0">
                          <a:solidFill>
                            <a:schemeClr val="tx1"/>
                          </a:solidFill>
                          <a:latin typeface="Yu Gothic Light" panose="020B0300000000000000" pitchFamily="34" charset="-128"/>
                          <a:ea typeface="Yu Gothic Light" panose="020B0300000000000000" pitchFamily="34" charset="-128"/>
                        </a:rPr>
                        <a:t>大通り側</a:t>
                      </a:r>
                      <a:r>
                        <a:rPr kumimoji="1" lang="en-US" altLang="ja-JP" sz="700" b="0" i="0" dirty="0">
                          <a:solidFill>
                            <a:schemeClr val="tx1"/>
                          </a:solidFill>
                          <a:latin typeface="Yu Gothic Light" panose="020B0300000000000000" pitchFamily="34" charset="-128"/>
                          <a:ea typeface="Yu Gothic Light" panose="020B0300000000000000" pitchFamily="34" charset="-128"/>
                        </a:rPr>
                        <a:t>)</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6,737,552</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18,612</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1088734"/>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⑩</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南口</a:t>
                      </a:r>
                      <a:r>
                        <a:rPr kumimoji="1" lang="en-US" altLang="ja-JP" sz="700" b="0" i="0" dirty="0">
                          <a:solidFill>
                            <a:schemeClr val="tx1"/>
                          </a:solidFill>
                          <a:latin typeface="Yu Gothic Light" panose="020B0300000000000000" pitchFamily="34" charset="-128"/>
                          <a:ea typeface="Yu Gothic Light" panose="020B0300000000000000" pitchFamily="34" charset="-128"/>
                        </a:rPr>
                        <a:t>2(</a:t>
                      </a:r>
                      <a:r>
                        <a:rPr kumimoji="1" lang="ja-JP" altLang="en-US" sz="700" b="0" i="0">
                          <a:solidFill>
                            <a:schemeClr val="tx1"/>
                          </a:solidFill>
                          <a:latin typeface="Yu Gothic Light" panose="020B0300000000000000" pitchFamily="34" charset="-128"/>
                          <a:ea typeface="Yu Gothic Light" panose="020B0300000000000000" pitchFamily="34" charset="-128"/>
                        </a:rPr>
                        <a:t>髙島屋側</a:t>
                      </a:r>
                      <a:r>
                        <a:rPr kumimoji="1" lang="en-US" altLang="ja-JP" sz="700" b="0" i="0" dirty="0">
                          <a:solidFill>
                            <a:schemeClr val="tx1"/>
                          </a:solidFill>
                          <a:latin typeface="Yu Gothic Light" panose="020B0300000000000000" pitchFamily="34" charset="-128"/>
                          <a:ea typeface="Yu Gothic Light" panose="020B0300000000000000" pitchFamily="34" charset="-128"/>
                        </a:rPr>
                        <a:t>)</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5,954,784</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16,450</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858106"/>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⑪</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西口</a:t>
                      </a:r>
                      <a:r>
                        <a:rPr kumimoji="1" lang="en-US" altLang="ja-JP" sz="700" b="0" i="0" dirty="0">
                          <a:solidFill>
                            <a:schemeClr val="tx1"/>
                          </a:solidFill>
                          <a:latin typeface="Yu Gothic Light" panose="020B0300000000000000" pitchFamily="34" charset="-128"/>
                          <a:ea typeface="Yu Gothic Light" panose="020B0300000000000000" pitchFamily="34" charset="-128"/>
                        </a:rPr>
                        <a:t>1(</a:t>
                      </a:r>
                      <a:r>
                        <a:rPr kumimoji="1" lang="ja-JP" altLang="en-US" sz="700" b="0" i="0">
                          <a:solidFill>
                            <a:schemeClr val="tx1"/>
                          </a:solidFill>
                          <a:latin typeface="Yu Gothic Light" panose="020B0300000000000000" pitchFamily="34" charset="-128"/>
                          <a:ea typeface="Yu Gothic Light" panose="020B0300000000000000" pitchFamily="34" charset="-128"/>
                        </a:rPr>
                        <a:t>小径側</a:t>
                      </a:r>
                      <a:r>
                        <a:rPr kumimoji="1" lang="en-US" altLang="ja-JP" sz="700" b="0" i="0" dirty="0">
                          <a:solidFill>
                            <a:schemeClr val="tx1"/>
                          </a:solidFill>
                          <a:latin typeface="Yu Gothic Light" panose="020B0300000000000000" pitchFamily="34" charset="-128"/>
                          <a:ea typeface="Yu Gothic Light" panose="020B0300000000000000" pitchFamily="34" charset="-128"/>
                        </a:rPr>
                        <a:t>)</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5,578,819</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15,411</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7937366"/>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⑫</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1F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西口</a:t>
                      </a:r>
                      <a:r>
                        <a:rPr kumimoji="1" lang="en-US" altLang="ja-JP" sz="700" b="0" i="0" dirty="0">
                          <a:solidFill>
                            <a:schemeClr val="tx1"/>
                          </a:solidFill>
                          <a:latin typeface="Yu Gothic Light" panose="020B0300000000000000" pitchFamily="34" charset="-128"/>
                          <a:ea typeface="Yu Gothic Light" panose="020B0300000000000000" pitchFamily="34" charset="-128"/>
                        </a:rPr>
                        <a:t>3(</a:t>
                      </a:r>
                      <a:r>
                        <a:rPr kumimoji="1" lang="ja-JP" altLang="en-US" sz="700" b="0" i="0">
                          <a:solidFill>
                            <a:schemeClr val="tx1"/>
                          </a:solidFill>
                          <a:latin typeface="Yu Gothic Light" panose="020B0300000000000000" pitchFamily="34" charset="-128"/>
                          <a:ea typeface="Yu Gothic Light" panose="020B0300000000000000" pitchFamily="34" charset="-128"/>
                        </a:rPr>
                        <a:t>大通り側</a:t>
                      </a:r>
                      <a:r>
                        <a:rPr kumimoji="1" lang="en-US" altLang="ja-JP" sz="700" b="0" i="0" dirty="0">
                          <a:solidFill>
                            <a:schemeClr val="tx1"/>
                          </a:solidFill>
                          <a:latin typeface="Yu Gothic Light" panose="020B0300000000000000" pitchFamily="34" charset="-128"/>
                          <a:ea typeface="Yu Gothic Light" panose="020B0300000000000000" pitchFamily="34" charset="-128"/>
                        </a:rPr>
                        <a:t>)</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14,966,128</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41,343</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138735"/>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⑬</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2F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第</a:t>
                      </a:r>
                      <a:r>
                        <a:rPr kumimoji="1" lang="en-US" altLang="ja-JP" sz="700" b="0" i="0" dirty="0">
                          <a:solidFill>
                            <a:schemeClr val="tx1"/>
                          </a:solidFill>
                          <a:latin typeface="Yu Gothic Light" panose="020B0300000000000000" pitchFamily="34" charset="-128"/>
                          <a:ea typeface="Yu Gothic Light" panose="020B0300000000000000" pitchFamily="34" charset="-128"/>
                        </a:rPr>
                        <a:t>1</a:t>
                      </a:r>
                      <a:r>
                        <a:rPr kumimoji="1" lang="ja-JP" altLang="en-US" sz="700" b="0" i="0">
                          <a:solidFill>
                            <a:schemeClr val="tx1"/>
                          </a:solidFill>
                          <a:latin typeface="Yu Gothic Light" panose="020B0300000000000000" pitchFamily="34" charset="-128"/>
                          <a:ea typeface="Yu Gothic Light" panose="020B0300000000000000" pitchFamily="34" charset="-128"/>
                        </a:rPr>
                        <a:t>エスカレーター</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2,787,498</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7,700</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6104909"/>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⑭</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2F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第</a:t>
                      </a:r>
                      <a:r>
                        <a:rPr kumimoji="1" lang="en-US" altLang="ja-JP" sz="700" b="0" i="0" dirty="0">
                          <a:solidFill>
                            <a:schemeClr val="tx1"/>
                          </a:solidFill>
                          <a:latin typeface="Yu Gothic Light" panose="020B0300000000000000" pitchFamily="34" charset="-128"/>
                          <a:ea typeface="Yu Gothic Light" panose="020B0300000000000000" pitchFamily="34" charset="-128"/>
                        </a:rPr>
                        <a:t>2</a:t>
                      </a:r>
                      <a:r>
                        <a:rPr kumimoji="1" lang="ja-JP" altLang="en-US" sz="700" b="0" i="0">
                          <a:solidFill>
                            <a:schemeClr val="tx1"/>
                          </a:solidFill>
                          <a:latin typeface="Yu Gothic Light" panose="020B0300000000000000" pitchFamily="34" charset="-128"/>
                          <a:ea typeface="Yu Gothic Light" panose="020B0300000000000000" pitchFamily="34" charset="-128"/>
                        </a:rPr>
                        <a:t>エスカレーター</a:t>
                      </a: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2,254,304</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6,227</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2659967"/>
                  </a:ext>
                </a:extLst>
              </a:tr>
              <a:tr h="272505">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⑮</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noFill/>
                  </a:tcPr>
                </a:tc>
                <a:tc>
                  <a:txBody>
                    <a:bodyPr/>
                    <a:lstStyle/>
                    <a:p>
                      <a:pPr algn="ctr"/>
                      <a:r>
                        <a:rPr kumimoji="1" lang="en-US" altLang="ja-JP" sz="700" b="0" i="0" dirty="0">
                          <a:solidFill>
                            <a:schemeClr val="tx1"/>
                          </a:solidFill>
                          <a:latin typeface="Yu Gothic Light" panose="020B0300000000000000" pitchFamily="34" charset="-128"/>
                          <a:ea typeface="Yu Gothic Light" panose="020B0300000000000000" pitchFamily="34" charset="-128"/>
                        </a:rPr>
                        <a:t>3F</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noFill/>
                  </a:tcPr>
                </a:tc>
                <a:tc>
                  <a:txBody>
                    <a:bodyPr/>
                    <a:lstStyle/>
                    <a:p>
                      <a:r>
                        <a:rPr kumimoji="1" lang="ja-JP" altLang="en-US" sz="700" b="0" i="0">
                          <a:solidFill>
                            <a:schemeClr val="tx1"/>
                          </a:solidFill>
                          <a:latin typeface="Yu Gothic Light" panose="020B0300000000000000" pitchFamily="34" charset="-128"/>
                          <a:ea typeface="Yu Gothic Light" panose="020B0300000000000000" pitchFamily="34" charset="-128"/>
                        </a:rPr>
                        <a:t>第</a:t>
                      </a:r>
                      <a:r>
                        <a:rPr kumimoji="1" lang="en-US" altLang="ja-JP" sz="700" b="0" i="0" dirty="0">
                          <a:solidFill>
                            <a:schemeClr val="tx1"/>
                          </a:solidFill>
                          <a:latin typeface="Yu Gothic Light" panose="020B0300000000000000" pitchFamily="34" charset="-128"/>
                          <a:ea typeface="Yu Gothic Light" panose="020B0300000000000000" pitchFamily="34" charset="-128"/>
                        </a:rPr>
                        <a:t>1</a:t>
                      </a:r>
                      <a:r>
                        <a:rPr kumimoji="1" lang="ja-JP" altLang="en-US" sz="700" b="0" i="0">
                          <a:solidFill>
                            <a:schemeClr val="tx1"/>
                          </a:solidFill>
                          <a:latin typeface="Yu Gothic Light" panose="020B0300000000000000" pitchFamily="34" charset="-128"/>
                          <a:ea typeface="Yu Gothic Light" panose="020B0300000000000000" pitchFamily="34" charset="-128"/>
                        </a:rPr>
                        <a:t>エスカレーター</a:t>
                      </a:r>
                    </a:p>
                  </a:txBody>
                  <a:tcPr marL="62455" marR="62455" marT="31227" marB="31227" anchor="ctr">
                    <a:lnT w="6350" cap="flat" cmpd="sng" algn="ctr">
                      <a:solidFill>
                        <a:schemeClr val="tx1"/>
                      </a:solidFill>
                      <a:prstDash val="solid"/>
                      <a:round/>
                      <a:headEnd type="none" w="med" len="med"/>
                      <a:tailEnd type="none" w="med" len="med"/>
                    </a:lnT>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3,516,625</a:t>
                      </a:r>
                      <a:endParaRPr kumimoji="1" lang="ja-JP" altLang="en-US" sz="700" b="0" i="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noFill/>
                  </a:tcPr>
                </a:tc>
                <a:tc>
                  <a:txBody>
                    <a:bodyPr/>
                    <a:lstStyle/>
                    <a:p>
                      <a:pPr algn="r"/>
                      <a:r>
                        <a:rPr kumimoji="1" lang="en-US" altLang="ja-JP" sz="700" b="0" i="0" dirty="0">
                          <a:solidFill>
                            <a:schemeClr val="tx1"/>
                          </a:solidFill>
                          <a:latin typeface="Yu Gothic Light" panose="020B0300000000000000" pitchFamily="34" charset="-128"/>
                          <a:ea typeface="Yu Gothic Light" panose="020B0300000000000000" pitchFamily="34" charset="-128"/>
                        </a:rPr>
                        <a:t>9,714</a:t>
                      </a:r>
                      <a:endParaRPr kumimoji="1" lang="ja-JP" altLang="en-US" sz="700" b="0" i="0" dirty="0">
                        <a:solidFill>
                          <a:schemeClr val="tx1"/>
                        </a:solidFill>
                        <a:latin typeface="Yu Gothic Light" panose="020B0300000000000000" pitchFamily="34" charset="-128"/>
                        <a:ea typeface="Yu Gothic Light" panose="020B0300000000000000" pitchFamily="34" charset="-128"/>
                      </a:endParaRPr>
                    </a:p>
                  </a:txBody>
                  <a:tcPr marL="62455" marR="62455" marT="31227" marB="31227" anchor="ctr">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09081794"/>
                  </a:ext>
                </a:extLst>
              </a:tr>
            </a:tbl>
          </a:graphicData>
        </a:graphic>
      </p:graphicFrame>
      <p:pic>
        <p:nvPicPr>
          <p:cNvPr id="6" name="図 5">
            <a:extLst>
              <a:ext uri="{FF2B5EF4-FFF2-40B4-BE49-F238E27FC236}">
                <a16:creationId xmlns:a16="http://schemas.microsoft.com/office/drawing/2014/main" id="{C9092FCD-1DEF-CD44-A6F8-F57CA3B960A7}"/>
              </a:ext>
            </a:extLst>
          </p:cNvPr>
          <p:cNvPicPr>
            <a:picLocks noChangeAspect="1"/>
          </p:cNvPicPr>
          <p:nvPr/>
        </p:nvPicPr>
        <p:blipFill rotWithShape="1">
          <a:blip r:embed="rId3"/>
          <a:srcRect r="9905"/>
          <a:stretch/>
        </p:blipFill>
        <p:spPr>
          <a:xfrm>
            <a:off x="3755836" y="1490208"/>
            <a:ext cx="5950269" cy="5159721"/>
          </a:xfrm>
          <a:prstGeom prst="rect">
            <a:avLst/>
          </a:prstGeom>
        </p:spPr>
      </p:pic>
      <p:sp>
        <p:nvSpPr>
          <p:cNvPr id="14" name="右矢印 13">
            <a:extLst>
              <a:ext uri="{FF2B5EF4-FFF2-40B4-BE49-F238E27FC236}">
                <a16:creationId xmlns:a16="http://schemas.microsoft.com/office/drawing/2014/main" id="{00ABFB4E-1ABA-BD40-A57B-077CC36B4D17}"/>
              </a:ext>
            </a:extLst>
          </p:cNvPr>
          <p:cNvSpPr/>
          <p:nvPr/>
        </p:nvSpPr>
        <p:spPr>
          <a:xfrm>
            <a:off x="9122699" y="5012753"/>
            <a:ext cx="44319" cy="715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D17EF70-0453-5641-893D-8347BB28AA08}"/>
              </a:ext>
            </a:extLst>
          </p:cNvPr>
          <p:cNvSpPr txBox="1"/>
          <p:nvPr/>
        </p:nvSpPr>
        <p:spPr>
          <a:xfrm>
            <a:off x="9018917" y="4837174"/>
            <a:ext cx="415498" cy="230832"/>
          </a:xfrm>
          <a:prstGeom prst="rect">
            <a:avLst/>
          </a:prstGeom>
          <a:noFill/>
        </p:spPr>
        <p:txBody>
          <a:bodyPr wrap="none" rtlCol="0">
            <a:spAutoFit/>
          </a:bodyPr>
          <a:lstStyle/>
          <a:p>
            <a:r>
              <a:rPr kumimoji="1" lang="ja-JP" altLang="en-US" sz="450">
                <a:latin typeface="Yu Gothic Light" panose="020B0300000000000000" pitchFamily="34" charset="-128"/>
                <a:ea typeface="Yu Gothic Light" panose="020B0300000000000000" pitchFamily="34" charset="-128"/>
              </a:rPr>
              <a:t>横浜</a:t>
            </a:r>
            <a:endParaRPr kumimoji="1" lang="en-US" altLang="ja-JP" sz="450" dirty="0">
              <a:latin typeface="Yu Gothic Light" panose="020B0300000000000000" pitchFamily="34" charset="-128"/>
              <a:ea typeface="Yu Gothic Light" panose="020B0300000000000000" pitchFamily="34" charset="-128"/>
            </a:endParaRPr>
          </a:p>
          <a:p>
            <a:r>
              <a:rPr kumimoji="1" lang="ja-JP" altLang="en-US" sz="450">
                <a:latin typeface="Yu Gothic Light" panose="020B0300000000000000" pitchFamily="34" charset="-128"/>
                <a:ea typeface="Yu Gothic Light" panose="020B0300000000000000" pitchFamily="34" charset="-128"/>
              </a:rPr>
              <a:t>モアーズ</a:t>
            </a:r>
          </a:p>
        </p:txBody>
      </p:sp>
      <p:sp>
        <p:nvSpPr>
          <p:cNvPr id="36" name="テキスト ボックス 35">
            <a:extLst>
              <a:ext uri="{FF2B5EF4-FFF2-40B4-BE49-F238E27FC236}">
                <a16:creationId xmlns:a16="http://schemas.microsoft.com/office/drawing/2014/main" id="{10FADD36-5642-0F4F-BBD9-870B2855970D}"/>
              </a:ext>
            </a:extLst>
          </p:cNvPr>
          <p:cNvSpPr txBox="1"/>
          <p:nvPr/>
        </p:nvSpPr>
        <p:spPr>
          <a:xfrm>
            <a:off x="7771638" y="4473131"/>
            <a:ext cx="639919" cy="161583"/>
          </a:xfrm>
          <a:prstGeom prst="rect">
            <a:avLst/>
          </a:prstGeom>
          <a:noFill/>
        </p:spPr>
        <p:txBody>
          <a:bodyPr wrap="none" rtlCol="0">
            <a:spAutoFit/>
          </a:bodyPr>
          <a:lstStyle/>
          <a:p>
            <a:r>
              <a:rPr kumimoji="1" lang="en-US" altLang="ja-JP" sz="450" dirty="0">
                <a:latin typeface="Yu Gothic Light" panose="020B0300000000000000" pitchFamily="34" charset="-128"/>
                <a:ea typeface="Yu Gothic Light" panose="020B0300000000000000" pitchFamily="34" charset="-128"/>
              </a:rPr>
              <a:t>NEWoMaN</a:t>
            </a:r>
            <a:r>
              <a:rPr kumimoji="1" lang="ja-JP" altLang="en-US" sz="450">
                <a:latin typeface="Yu Gothic Light" panose="020B0300000000000000" pitchFamily="34" charset="-128"/>
                <a:ea typeface="Yu Gothic Light" panose="020B0300000000000000" pitchFamily="34" charset="-128"/>
              </a:rPr>
              <a:t>／</a:t>
            </a:r>
            <a:r>
              <a:rPr kumimoji="1" lang="en-US" altLang="ja-JP" sz="450" dirty="0">
                <a:latin typeface="Yu Gothic Light" panose="020B0300000000000000" pitchFamily="34" charset="-128"/>
                <a:ea typeface="Yu Gothic Light" panose="020B0300000000000000" pitchFamily="34" charset="-128"/>
              </a:rPr>
              <a:t>CIAL</a:t>
            </a:r>
            <a:endParaRPr kumimoji="1" lang="ja-JP" altLang="en-US" sz="450">
              <a:latin typeface="Yu Gothic Light" panose="020B0300000000000000" pitchFamily="34" charset="-128"/>
              <a:ea typeface="Yu Gothic Light" panose="020B0300000000000000" pitchFamily="34" charset="-128"/>
            </a:endParaRPr>
          </a:p>
        </p:txBody>
      </p:sp>
      <p:sp>
        <p:nvSpPr>
          <p:cNvPr id="3" name="円/楕円 2">
            <a:extLst>
              <a:ext uri="{FF2B5EF4-FFF2-40B4-BE49-F238E27FC236}">
                <a16:creationId xmlns:a16="http://schemas.microsoft.com/office/drawing/2014/main" id="{CECAE9E4-CABA-EF4B-AD7C-9C63CD70A57E}"/>
              </a:ext>
            </a:extLst>
          </p:cNvPr>
          <p:cNvSpPr/>
          <p:nvPr/>
        </p:nvSpPr>
        <p:spPr>
          <a:xfrm>
            <a:off x="7868325" y="5926164"/>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2</a:t>
            </a:r>
            <a:endParaRPr kumimoji="1" lang="ja-JP" altLang="en-US" sz="600" b="1"/>
          </a:p>
        </p:txBody>
      </p:sp>
      <p:sp>
        <p:nvSpPr>
          <p:cNvPr id="15" name="円/楕円 14">
            <a:extLst>
              <a:ext uri="{FF2B5EF4-FFF2-40B4-BE49-F238E27FC236}">
                <a16:creationId xmlns:a16="http://schemas.microsoft.com/office/drawing/2014/main" id="{EB685D23-8A19-424C-BDA3-3A79D0FD6D2D}"/>
              </a:ext>
            </a:extLst>
          </p:cNvPr>
          <p:cNvSpPr/>
          <p:nvPr/>
        </p:nvSpPr>
        <p:spPr>
          <a:xfrm>
            <a:off x="5442383" y="5938807"/>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3</a:t>
            </a:r>
            <a:endParaRPr kumimoji="1" lang="ja-JP" altLang="en-US" sz="600" b="1"/>
          </a:p>
        </p:txBody>
      </p:sp>
      <p:sp>
        <p:nvSpPr>
          <p:cNvPr id="16" name="円/楕円 15">
            <a:extLst>
              <a:ext uri="{FF2B5EF4-FFF2-40B4-BE49-F238E27FC236}">
                <a16:creationId xmlns:a16="http://schemas.microsoft.com/office/drawing/2014/main" id="{835D5BDA-378C-9142-A070-54EC9664154C}"/>
              </a:ext>
            </a:extLst>
          </p:cNvPr>
          <p:cNvSpPr/>
          <p:nvPr/>
        </p:nvSpPr>
        <p:spPr>
          <a:xfrm>
            <a:off x="5442383" y="5736832"/>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4</a:t>
            </a:r>
            <a:endParaRPr kumimoji="1" lang="ja-JP" altLang="en-US" sz="600" b="1"/>
          </a:p>
        </p:txBody>
      </p:sp>
      <p:sp>
        <p:nvSpPr>
          <p:cNvPr id="17" name="円/楕円 16">
            <a:extLst>
              <a:ext uri="{FF2B5EF4-FFF2-40B4-BE49-F238E27FC236}">
                <a16:creationId xmlns:a16="http://schemas.microsoft.com/office/drawing/2014/main" id="{DACD27E1-FBEA-B145-A230-3B45C5B7D079}"/>
              </a:ext>
            </a:extLst>
          </p:cNvPr>
          <p:cNvSpPr/>
          <p:nvPr/>
        </p:nvSpPr>
        <p:spPr>
          <a:xfrm>
            <a:off x="5442383" y="5534857"/>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1</a:t>
            </a:r>
            <a:endParaRPr kumimoji="1" lang="ja-JP" altLang="en-US" sz="600" b="1"/>
          </a:p>
        </p:txBody>
      </p:sp>
      <p:sp>
        <p:nvSpPr>
          <p:cNvPr id="18" name="円/楕円 17">
            <a:extLst>
              <a:ext uri="{FF2B5EF4-FFF2-40B4-BE49-F238E27FC236}">
                <a16:creationId xmlns:a16="http://schemas.microsoft.com/office/drawing/2014/main" id="{1E6BEDDF-1573-4241-B0C3-1DDA4BA2E85C}"/>
              </a:ext>
            </a:extLst>
          </p:cNvPr>
          <p:cNvSpPr/>
          <p:nvPr/>
        </p:nvSpPr>
        <p:spPr>
          <a:xfrm>
            <a:off x="8515503" y="5065192"/>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6</a:t>
            </a:r>
            <a:endParaRPr kumimoji="1" lang="ja-JP" altLang="en-US" sz="600" b="1"/>
          </a:p>
        </p:txBody>
      </p:sp>
      <p:sp>
        <p:nvSpPr>
          <p:cNvPr id="19" name="円/楕円 18">
            <a:extLst>
              <a:ext uri="{FF2B5EF4-FFF2-40B4-BE49-F238E27FC236}">
                <a16:creationId xmlns:a16="http://schemas.microsoft.com/office/drawing/2014/main" id="{AF02D9CC-041B-9D43-8E77-C324C257C1BE}"/>
              </a:ext>
            </a:extLst>
          </p:cNvPr>
          <p:cNvSpPr/>
          <p:nvPr/>
        </p:nvSpPr>
        <p:spPr>
          <a:xfrm>
            <a:off x="8385751" y="4420185"/>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7</a:t>
            </a:r>
            <a:endParaRPr kumimoji="1" lang="ja-JP" altLang="en-US" sz="600" b="1"/>
          </a:p>
        </p:txBody>
      </p:sp>
      <p:sp>
        <p:nvSpPr>
          <p:cNvPr id="21" name="円/楕円 20">
            <a:extLst>
              <a:ext uri="{FF2B5EF4-FFF2-40B4-BE49-F238E27FC236}">
                <a16:creationId xmlns:a16="http://schemas.microsoft.com/office/drawing/2014/main" id="{9771F2C8-540C-7F41-8438-B2702D01A782}"/>
              </a:ext>
            </a:extLst>
          </p:cNvPr>
          <p:cNvSpPr/>
          <p:nvPr/>
        </p:nvSpPr>
        <p:spPr>
          <a:xfrm>
            <a:off x="5751110" y="4964347"/>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5</a:t>
            </a:r>
            <a:endParaRPr kumimoji="1" lang="ja-JP" altLang="en-US" sz="600" b="1"/>
          </a:p>
        </p:txBody>
      </p:sp>
      <p:sp>
        <p:nvSpPr>
          <p:cNvPr id="22" name="円/楕円 21">
            <a:extLst>
              <a:ext uri="{FF2B5EF4-FFF2-40B4-BE49-F238E27FC236}">
                <a16:creationId xmlns:a16="http://schemas.microsoft.com/office/drawing/2014/main" id="{D9689519-BEB2-2241-B731-3276D6EAA1E9}"/>
              </a:ext>
            </a:extLst>
          </p:cNvPr>
          <p:cNvSpPr/>
          <p:nvPr/>
        </p:nvSpPr>
        <p:spPr>
          <a:xfrm>
            <a:off x="5256798" y="4325519"/>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8</a:t>
            </a:r>
            <a:endParaRPr kumimoji="1" lang="ja-JP" altLang="en-US" sz="600" b="1"/>
          </a:p>
        </p:txBody>
      </p:sp>
      <p:sp>
        <p:nvSpPr>
          <p:cNvPr id="23" name="円/楕円 22">
            <a:extLst>
              <a:ext uri="{FF2B5EF4-FFF2-40B4-BE49-F238E27FC236}">
                <a16:creationId xmlns:a16="http://schemas.microsoft.com/office/drawing/2014/main" id="{FB6F25A0-99DD-EC47-AE65-E58AA726B3B4}"/>
              </a:ext>
            </a:extLst>
          </p:cNvPr>
          <p:cNvSpPr/>
          <p:nvPr/>
        </p:nvSpPr>
        <p:spPr>
          <a:xfrm>
            <a:off x="5631216" y="4143161"/>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b="1" dirty="0"/>
              <a:t>9</a:t>
            </a:r>
            <a:endParaRPr kumimoji="1" lang="ja-JP" altLang="en-US" sz="600" b="1"/>
          </a:p>
        </p:txBody>
      </p:sp>
      <p:sp>
        <p:nvSpPr>
          <p:cNvPr id="25" name="円/楕円 24">
            <a:extLst>
              <a:ext uri="{FF2B5EF4-FFF2-40B4-BE49-F238E27FC236}">
                <a16:creationId xmlns:a16="http://schemas.microsoft.com/office/drawing/2014/main" id="{FD4F99E8-0450-6040-8FE7-2E3552821616}"/>
              </a:ext>
            </a:extLst>
          </p:cNvPr>
          <p:cNvSpPr/>
          <p:nvPr/>
        </p:nvSpPr>
        <p:spPr>
          <a:xfrm>
            <a:off x="6378038" y="4150135"/>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p>
        </p:txBody>
      </p:sp>
      <p:sp>
        <p:nvSpPr>
          <p:cNvPr id="26" name="円/楕円 25">
            <a:extLst>
              <a:ext uri="{FF2B5EF4-FFF2-40B4-BE49-F238E27FC236}">
                <a16:creationId xmlns:a16="http://schemas.microsoft.com/office/drawing/2014/main" id="{3B233D35-BCC9-A041-A032-A273BA671FFE}"/>
              </a:ext>
            </a:extLst>
          </p:cNvPr>
          <p:cNvSpPr/>
          <p:nvPr/>
        </p:nvSpPr>
        <p:spPr>
          <a:xfrm>
            <a:off x="7355447" y="4634714"/>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p>
        </p:txBody>
      </p:sp>
      <p:sp>
        <p:nvSpPr>
          <p:cNvPr id="27" name="円/楕円 26">
            <a:extLst>
              <a:ext uri="{FF2B5EF4-FFF2-40B4-BE49-F238E27FC236}">
                <a16:creationId xmlns:a16="http://schemas.microsoft.com/office/drawing/2014/main" id="{A74D19BE-7E11-FC47-BEBD-661BC5F04584}"/>
              </a:ext>
            </a:extLst>
          </p:cNvPr>
          <p:cNvSpPr/>
          <p:nvPr/>
        </p:nvSpPr>
        <p:spPr>
          <a:xfrm>
            <a:off x="7587586" y="4283799"/>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p>
        </p:txBody>
      </p:sp>
      <p:sp>
        <p:nvSpPr>
          <p:cNvPr id="29" name="円/楕円 28">
            <a:extLst>
              <a:ext uri="{FF2B5EF4-FFF2-40B4-BE49-F238E27FC236}">
                <a16:creationId xmlns:a16="http://schemas.microsoft.com/office/drawing/2014/main" id="{7638265E-02BE-B141-8631-FA5C809FAC26}"/>
              </a:ext>
            </a:extLst>
          </p:cNvPr>
          <p:cNvSpPr/>
          <p:nvPr/>
        </p:nvSpPr>
        <p:spPr>
          <a:xfrm>
            <a:off x="7458036" y="3925446"/>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p>
        </p:txBody>
      </p:sp>
      <p:sp>
        <p:nvSpPr>
          <p:cNvPr id="30" name="円/楕円 29">
            <a:extLst>
              <a:ext uri="{FF2B5EF4-FFF2-40B4-BE49-F238E27FC236}">
                <a16:creationId xmlns:a16="http://schemas.microsoft.com/office/drawing/2014/main" id="{C323A1FE-D5DF-3549-BFFF-E0A2994E5A5C}"/>
              </a:ext>
            </a:extLst>
          </p:cNvPr>
          <p:cNvSpPr/>
          <p:nvPr/>
        </p:nvSpPr>
        <p:spPr>
          <a:xfrm>
            <a:off x="6073802" y="3809019"/>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p>
        </p:txBody>
      </p:sp>
      <p:sp>
        <p:nvSpPr>
          <p:cNvPr id="31" name="円/楕円 30">
            <a:extLst>
              <a:ext uri="{FF2B5EF4-FFF2-40B4-BE49-F238E27FC236}">
                <a16:creationId xmlns:a16="http://schemas.microsoft.com/office/drawing/2014/main" id="{D9EDF2E3-662F-3143-8732-531E93ED06ED}"/>
              </a:ext>
            </a:extLst>
          </p:cNvPr>
          <p:cNvSpPr/>
          <p:nvPr/>
        </p:nvSpPr>
        <p:spPr>
          <a:xfrm>
            <a:off x="7450113" y="3476146"/>
            <a:ext cx="189332" cy="189332"/>
          </a:xfrm>
          <a:prstGeom prst="ellipse">
            <a:avLst/>
          </a:prstGeom>
          <a:solidFill>
            <a:srgbClr val="32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p>
        </p:txBody>
      </p:sp>
      <p:sp>
        <p:nvSpPr>
          <p:cNvPr id="4" name="テキスト ボックス 3">
            <a:extLst>
              <a:ext uri="{FF2B5EF4-FFF2-40B4-BE49-F238E27FC236}">
                <a16:creationId xmlns:a16="http://schemas.microsoft.com/office/drawing/2014/main" id="{138347D1-B39D-9945-AA85-A4B14FF5D506}"/>
              </a:ext>
            </a:extLst>
          </p:cNvPr>
          <p:cNvSpPr txBox="1"/>
          <p:nvPr/>
        </p:nvSpPr>
        <p:spPr>
          <a:xfrm>
            <a:off x="6345395" y="4152468"/>
            <a:ext cx="261610" cy="184666"/>
          </a:xfrm>
          <a:prstGeom prst="rect">
            <a:avLst/>
          </a:prstGeom>
          <a:noFill/>
        </p:spPr>
        <p:txBody>
          <a:bodyPr wrap="none" rtlCol="0">
            <a:spAutoFit/>
          </a:bodyPr>
          <a:lstStyle/>
          <a:p>
            <a:r>
              <a:rPr kumimoji="1" lang="en-US" altLang="ja-JP" sz="600" b="1" dirty="0">
                <a:solidFill>
                  <a:schemeClr val="bg1"/>
                </a:solidFill>
              </a:rPr>
              <a:t>10</a:t>
            </a:r>
            <a:endParaRPr kumimoji="1" lang="ja-JP" altLang="en-US" sz="600" b="1">
              <a:solidFill>
                <a:schemeClr val="bg1"/>
              </a:solidFill>
            </a:endParaRPr>
          </a:p>
        </p:txBody>
      </p:sp>
      <p:sp>
        <p:nvSpPr>
          <p:cNvPr id="33" name="テキスト ボックス 32">
            <a:extLst>
              <a:ext uri="{FF2B5EF4-FFF2-40B4-BE49-F238E27FC236}">
                <a16:creationId xmlns:a16="http://schemas.microsoft.com/office/drawing/2014/main" id="{83B0194E-3187-D542-9B05-906BE0D90FA7}"/>
              </a:ext>
            </a:extLst>
          </p:cNvPr>
          <p:cNvSpPr txBox="1"/>
          <p:nvPr/>
        </p:nvSpPr>
        <p:spPr>
          <a:xfrm>
            <a:off x="7325976" y="4637047"/>
            <a:ext cx="261610" cy="184666"/>
          </a:xfrm>
          <a:prstGeom prst="rect">
            <a:avLst/>
          </a:prstGeom>
          <a:noFill/>
        </p:spPr>
        <p:txBody>
          <a:bodyPr wrap="none" rtlCol="0">
            <a:spAutoFit/>
          </a:bodyPr>
          <a:lstStyle/>
          <a:p>
            <a:r>
              <a:rPr kumimoji="1" lang="en-US" altLang="ja-JP" sz="600" b="1" dirty="0">
                <a:solidFill>
                  <a:schemeClr val="bg1"/>
                </a:solidFill>
              </a:rPr>
              <a:t>11</a:t>
            </a:r>
            <a:endParaRPr kumimoji="1" lang="ja-JP" altLang="en-US" sz="600" b="1">
              <a:solidFill>
                <a:schemeClr val="bg1"/>
              </a:solidFill>
            </a:endParaRPr>
          </a:p>
        </p:txBody>
      </p:sp>
      <p:sp>
        <p:nvSpPr>
          <p:cNvPr id="34" name="テキスト ボックス 33">
            <a:extLst>
              <a:ext uri="{FF2B5EF4-FFF2-40B4-BE49-F238E27FC236}">
                <a16:creationId xmlns:a16="http://schemas.microsoft.com/office/drawing/2014/main" id="{8518DFB5-D213-9D43-9106-2BECEB66E0AE}"/>
              </a:ext>
            </a:extLst>
          </p:cNvPr>
          <p:cNvSpPr txBox="1"/>
          <p:nvPr/>
        </p:nvSpPr>
        <p:spPr>
          <a:xfrm>
            <a:off x="7555070" y="4289632"/>
            <a:ext cx="261610" cy="184666"/>
          </a:xfrm>
          <a:prstGeom prst="rect">
            <a:avLst/>
          </a:prstGeom>
          <a:noFill/>
        </p:spPr>
        <p:txBody>
          <a:bodyPr wrap="none" rtlCol="0">
            <a:spAutoFit/>
          </a:bodyPr>
          <a:lstStyle/>
          <a:p>
            <a:r>
              <a:rPr kumimoji="1" lang="en-US" altLang="ja-JP" sz="600" b="1" dirty="0">
                <a:solidFill>
                  <a:schemeClr val="bg1"/>
                </a:solidFill>
              </a:rPr>
              <a:t>12</a:t>
            </a:r>
            <a:endParaRPr kumimoji="1" lang="ja-JP" altLang="en-US" sz="600" b="1">
              <a:solidFill>
                <a:schemeClr val="bg1"/>
              </a:solidFill>
            </a:endParaRPr>
          </a:p>
        </p:txBody>
      </p:sp>
      <p:sp>
        <p:nvSpPr>
          <p:cNvPr id="37" name="テキスト ボックス 36">
            <a:extLst>
              <a:ext uri="{FF2B5EF4-FFF2-40B4-BE49-F238E27FC236}">
                <a16:creationId xmlns:a16="http://schemas.microsoft.com/office/drawing/2014/main" id="{E8C629EE-A7CC-0048-86B8-F927F7296D71}"/>
              </a:ext>
            </a:extLst>
          </p:cNvPr>
          <p:cNvSpPr txBox="1"/>
          <p:nvPr/>
        </p:nvSpPr>
        <p:spPr>
          <a:xfrm>
            <a:off x="7428406" y="3927779"/>
            <a:ext cx="261610" cy="184666"/>
          </a:xfrm>
          <a:prstGeom prst="rect">
            <a:avLst/>
          </a:prstGeom>
          <a:noFill/>
        </p:spPr>
        <p:txBody>
          <a:bodyPr wrap="none" rtlCol="0">
            <a:spAutoFit/>
          </a:bodyPr>
          <a:lstStyle/>
          <a:p>
            <a:r>
              <a:rPr kumimoji="1" lang="en-US" altLang="ja-JP" sz="600" b="1" dirty="0">
                <a:solidFill>
                  <a:schemeClr val="bg1"/>
                </a:solidFill>
              </a:rPr>
              <a:t>13</a:t>
            </a:r>
            <a:endParaRPr kumimoji="1" lang="ja-JP" altLang="en-US" sz="600" b="1">
              <a:solidFill>
                <a:schemeClr val="bg1"/>
              </a:solidFill>
            </a:endParaRPr>
          </a:p>
        </p:txBody>
      </p:sp>
      <p:sp>
        <p:nvSpPr>
          <p:cNvPr id="40" name="テキスト ボックス 39">
            <a:extLst>
              <a:ext uri="{FF2B5EF4-FFF2-40B4-BE49-F238E27FC236}">
                <a16:creationId xmlns:a16="http://schemas.microsoft.com/office/drawing/2014/main" id="{2C0C5D6C-6269-B343-B64D-044C68DC846C}"/>
              </a:ext>
            </a:extLst>
          </p:cNvPr>
          <p:cNvSpPr txBox="1"/>
          <p:nvPr/>
        </p:nvSpPr>
        <p:spPr>
          <a:xfrm>
            <a:off x="6042600" y="3811352"/>
            <a:ext cx="261610" cy="184666"/>
          </a:xfrm>
          <a:prstGeom prst="rect">
            <a:avLst/>
          </a:prstGeom>
          <a:noFill/>
        </p:spPr>
        <p:txBody>
          <a:bodyPr wrap="none" rtlCol="0">
            <a:spAutoFit/>
          </a:bodyPr>
          <a:lstStyle/>
          <a:p>
            <a:r>
              <a:rPr kumimoji="1" lang="en-US" altLang="ja-JP" sz="600" b="1" dirty="0">
                <a:solidFill>
                  <a:schemeClr val="bg1"/>
                </a:solidFill>
              </a:rPr>
              <a:t>14</a:t>
            </a:r>
            <a:endParaRPr kumimoji="1" lang="ja-JP" altLang="en-US" sz="600" b="1">
              <a:solidFill>
                <a:schemeClr val="bg1"/>
              </a:solidFill>
            </a:endParaRPr>
          </a:p>
        </p:txBody>
      </p:sp>
      <p:sp>
        <p:nvSpPr>
          <p:cNvPr id="41" name="テキスト ボックス 40">
            <a:extLst>
              <a:ext uri="{FF2B5EF4-FFF2-40B4-BE49-F238E27FC236}">
                <a16:creationId xmlns:a16="http://schemas.microsoft.com/office/drawing/2014/main" id="{190F95BA-C45F-A44D-9DFB-8DAFE689E825}"/>
              </a:ext>
            </a:extLst>
          </p:cNvPr>
          <p:cNvSpPr txBox="1"/>
          <p:nvPr/>
        </p:nvSpPr>
        <p:spPr>
          <a:xfrm>
            <a:off x="7410810" y="3483145"/>
            <a:ext cx="261610" cy="184666"/>
          </a:xfrm>
          <a:prstGeom prst="rect">
            <a:avLst/>
          </a:prstGeom>
          <a:noFill/>
        </p:spPr>
        <p:txBody>
          <a:bodyPr wrap="none" rtlCol="0">
            <a:spAutoFit/>
          </a:bodyPr>
          <a:lstStyle/>
          <a:p>
            <a:r>
              <a:rPr kumimoji="1" lang="en-US" altLang="ja-JP" sz="600" b="1" dirty="0">
                <a:solidFill>
                  <a:schemeClr val="bg1"/>
                </a:solidFill>
              </a:rPr>
              <a:t>15</a:t>
            </a:r>
            <a:endParaRPr kumimoji="1" lang="ja-JP" altLang="en-US" sz="600" b="1">
              <a:solidFill>
                <a:schemeClr val="bg1"/>
              </a:solidFill>
            </a:endParaRPr>
          </a:p>
        </p:txBody>
      </p:sp>
    </p:spTree>
    <p:extLst>
      <p:ext uri="{BB962C8B-B14F-4D97-AF65-F5344CB8AC3E}">
        <p14:creationId xmlns:p14="http://schemas.microsoft.com/office/powerpoint/2010/main" val="2960913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図 83">
            <a:extLst>
              <a:ext uri="{FF2B5EF4-FFF2-40B4-BE49-F238E27FC236}">
                <a16:creationId xmlns:a16="http://schemas.microsoft.com/office/drawing/2014/main" id="{9BB2DF6E-28E2-404D-86BB-781F03C991BE}"/>
              </a:ext>
            </a:extLst>
          </p:cNvPr>
          <p:cNvPicPr>
            <a:picLocks noChangeAspect="1"/>
          </p:cNvPicPr>
          <p:nvPr/>
        </p:nvPicPr>
        <p:blipFill rotWithShape="1">
          <a:blip r:embed="rId2"/>
          <a:srcRect l="10973" r="9905"/>
          <a:stretch/>
        </p:blipFill>
        <p:spPr>
          <a:xfrm>
            <a:off x="997153" y="782711"/>
            <a:ext cx="6368478" cy="6288257"/>
          </a:xfrm>
          <a:prstGeom prst="rect">
            <a:avLst/>
          </a:prstGeom>
        </p:spPr>
      </p:pic>
      <p:sp>
        <p:nvSpPr>
          <p:cNvPr id="9" name="テキスト ボックス 8">
            <a:extLst>
              <a:ext uri="{FF2B5EF4-FFF2-40B4-BE49-F238E27FC236}">
                <a16:creationId xmlns:a16="http://schemas.microsoft.com/office/drawing/2014/main" id="{E151FD8B-830E-734E-9F17-2950019D1741}"/>
              </a:ext>
            </a:extLst>
          </p:cNvPr>
          <p:cNvSpPr txBox="1"/>
          <p:nvPr/>
        </p:nvSpPr>
        <p:spPr>
          <a:xfrm rot="5400000">
            <a:off x="-1552561" y="1928493"/>
            <a:ext cx="4626429" cy="769441"/>
          </a:xfrm>
          <a:prstGeom prst="rect">
            <a:avLst/>
          </a:prstGeom>
          <a:noFill/>
        </p:spPr>
        <p:txBody>
          <a:bodyPr wrap="square" rtlCol="0">
            <a:spAutoFit/>
          </a:bodyPr>
          <a:lstStyle/>
          <a:p>
            <a:r>
              <a:rPr kumimoji="1" lang="en-US" altLang="ja-JP" sz="4400" b="1" dirty="0">
                <a:solidFill>
                  <a:schemeClr val="tx1">
                    <a:lumMod val="75000"/>
                    <a:lumOff val="25000"/>
                  </a:schemeClr>
                </a:solidFill>
                <a:latin typeface="Yu Gothic" panose="020B0400000000000000" pitchFamily="34" charset="-128"/>
                <a:ea typeface="Yu Gothic" panose="020B0400000000000000" pitchFamily="34" charset="-128"/>
              </a:rPr>
              <a:t>Merchandising</a:t>
            </a:r>
            <a:endParaRPr kumimoji="1" lang="ja-JP" altLang="en-US" sz="44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5E449443-74CD-644C-8958-F09AE00B6A03}"/>
              </a:ext>
            </a:extLst>
          </p:cNvPr>
          <p:cNvSpPr/>
          <p:nvPr/>
        </p:nvSpPr>
        <p:spPr>
          <a:xfrm>
            <a:off x="0" y="0"/>
            <a:ext cx="62122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EA1262-34B0-BD4B-A89F-612F38DC87AF}"/>
              </a:ext>
            </a:extLst>
          </p:cNvPr>
          <p:cNvSpPr txBox="1"/>
          <p:nvPr/>
        </p:nvSpPr>
        <p:spPr>
          <a:xfrm rot="5400000">
            <a:off x="-278441" y="6139174"/>
            <a:ext cx="1172116" cy="215444"/>
          </a:xfrm>
          <a:prstGeom prst="rect">
            <a:avLst/>
          </a:prstGeom>
          <a:noFill/>
        </p:spPr>
        <p:txBody>
          <a:bodyPr wrap="none" rtlCol="0">
            <a:spAutoFit/>
          </a:bodyPr>
          <a:lstStyle/>
          <a:p>
            <a:r>
              <a:rPr kumimoji="1" lang="en-US" altLang="ja-JP" sz="800" dirty="0">
                <a:solidFill>
                  <a:schemeClr val="bg1"/>
                </a:solidFill>
                <a:latin typeface="+mn-ea"/>
              </a:rPr>
              <a:t>JOINUS YOKOHAMA</a:t>
            </a:r>
            <a:endParaRPr kumimoji="1" lang="ja-JP" altLang="en-US" sz="800" dirty="0">
              <a:solidFill>
                <a:schemeClr val="bg1"/>
              </a:solidFill>
              <a:latin typeface="+mn-ea"/>
            </a:endParaRPr>
          </a:p>
        </p:txBody>
      </p:sp>
      <p:sp>
        <p:nvSpPr>
          <p:cNvPr id="69" name="右矢印 68">
            <a:extLst>
              <a:ext uri="{FF2B5EF4-FFF2-40B4-BE49-F238E27FC236}">
                <a16:creationId xmlns:a16="http://schemas.microsoft.com/office/drawing/2014/main" id="{3E5AD54A-4B51-F84C-817D-6D4115719F15}"/>
              </a:ext>
            </a:extLst>
          </p:cNvPr>
          <p:cNvSpPr/>
          <p:nvPr/>
        </p:nvSpPr>
        <p:spPr>
          <a:xfrm>
            <a:off x="6679910" y="5124268"/>
            <a:ext cx="58989" cy="1151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9913036C-DEEF-334D-B497-6675174233A9}"/>
              </a:ext>
            </a:extLst>
          </p:cNvPr>
          <p:cNvSpPr txBox="1"/>
          <p:nvPr/>
        </p:nvSpPr>
        <p:spPr>
          <a:xfrm>
            <a:off x="6568905" y="4897691"/>
            <a:ext cx="441146" cy="246221"/>
          </a:xfrm>
          <a:prstGeom prst="rect">
            <a:avLst/>
          </a:prstGeom>
          <a:noFill/>
        </p:spPr>
        <p:txBody>
          <a:bodyPr wrap="none" rtlCol="0">
            <a:spAutoFit/>
          </a:bodyPr>
          <a:lstStyle/>
          <a:p>
            <a:r>
              <a:rPr kumimoji="1" lang="ja-JP" altLang="en-US" sz="500">
                <a:latin typeface="Yu Gothic Light" panose="020B0300000000000000" pitchFamily="34" charset="-128"/>
                <a:ea typeface="Yu Gothic Light" panose="020B0300000000000000" pitchFamily="34" charset="-128"/>
              </a:rPr>
              <a:t>横浜</a:t>
            </a:r>
            <a:endParaRPr kumimoji="1" lang="en-US" altLang="ja-JP" sz="500" dirty="0">
              <a:latin typeface="Yu Gothic Light" panose="020B0300000000000000" pitchFamily="34" charset="-128"/>
              <a:ea typeface="Yu Gothic Light" panose="020B0300000000000000" pitchFamily="34" charset="-128"/>
            </a:endParaRPr>
          </a:p>
          <a:p>
            <a:r>
              <a:rPr kumimoji="1" lang="ja-JP" altLang="en-US" sz="500">
                <a:latin typeface="Yu Gothic Light" panose="020B0300000000000000" pitchFamily="34" charset="-128"/>
                <a:ea typeface="Yu Gothic Light" panose="020B0300000000000000" pitchFamily="34" charset="-128"/>
              </a:rPr>
              <a:t>モアーズ</a:t>
            </a:r>
          </a:p>
        </p:txBody>
      </p:sp>
      <p:sp>
        <p:nvSpPr>
          <p:cNvPr id="83" name="テキスト ボックス 82">
            <a:extLst>
              <a:ext uri="{FF2B5EF4-FFF2-40B4-BE49-F238E27FC236}">
                <a16:creationId xmlns:a16="http://schemas.microsoft.com/office/drawing/2014/main" id="{BF84EDF8-B064-5448-ABEF-6A720D2A5651}"/>
              </a:ext>
            </a:extLst>
          </p:cNvPr>
          <p:cNvSpPr txBox="1"/>
          <p:nvPr/>
        </p:nvSpPr>
        <p:spPr>
          <a:xfrm>
            <a:off x="5028438" y="4432491"/>
            <a:ext cx="691215" cy="169277"/>
          </a:xfrm>
          <a:prstGeom prst="rect">
            <a:avLst/>
          </a:prstGeom>
          <a:noFill/>
        </p:spPr>
        <p:txBody>
          <a:bodyPr wrap="none" rtlCol="0">
            <a:spAutoFit/>
          </a:bodyPr>
          <a:lstStyle/>
          <a:p>
            <a:r>
              <a:rPr kumimoji="1" lang="en-US" altLang="ja-JP" sz="500" dirty="0">
                <a:latin typeface="Yu Gothic Light" panose="020B0300000000000000" pitchFamily="34" charset="-128"/>
                <a:ea typeface="Yu Gothic Light" panose="020B0300000000000000" pitchFamily="34" charset="-128"/>
              </a:rPr>
              <a:t>NEWoMaN</a:t>
            </a:r>
            <a:r>
              <a:rPr kumimoji="1" lang="ja-JP" altLang="en-US" sz="500">
                <a:latin typeface="Yu Gothic Light" panose="020B0300000000000000" pitchFamily="34" charset="-128"/>
                <a:ea typeface="Yu Gothic Light" panose="020B0300000000000000" pitchFamily="34" charset="-128"/>
              </a:rPr>
              <a:t>／</a:t>
            </a:r>
            <a:r>
              <a:rPr kumimoji="1" lang="en-US" altLang="ja-JP" sz="500" dirty="0">
                <a:latin typeface="Yu Gothic Light" panose="020B0300000000000000" pitchFamily="34" charset="-128"/>
                <a:ea typeface="Yu Gothic Light" panose="020B0300000000000000" pitchFamily="34" charset="-128"/>
              </a:rPr>
              <a:t>CIAL</a:t>
            </a:r>
            <a:endParaRPr kumimoji="1" lang="ja-JP" altLang="en-US" sz="500">
              <a:latin typeface="Yu Gothic Light" panose="020B0300000000000000" pitchFamily="34" charset="-128"/>
              <a:ea typeface="Yu Gothic Light" panose="020B0300000000000000" pitchFamily="34" charset="-128"/>
            </a:endParaRPr>
          </a:p>
        </p:txBody>
      </p:sp>
      <p:sp>
        <p:nvSpPr>
          <p:cNvPr id="85" name="正方形/長方形 84">
            <a:extLst>
              <a:ext uri="{FF2B5EF4-FFF2-40B4-BE49-F238E27FC236}">
                <a16:creationId xmlns:a16="http://schemas.microsoft.com/office/drawing/2014/main" id="{4885106A-A750-4B4F-BA0D-7F63F78754BA}"/>
              </a:ext>
            </a:extLst>
          </p:cNvPr>
          <p:cNvSpPr/>
          <p:nvPr/>
        </p:nvSpPr>
        <p:spPr>
          <a:xfrm>
            <a:off x="1663548" y="632882"/>
            <a:ext cx="4522982" cy="29965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lumMod val="75000"/>
                    <a:lumOff val="25000"/>
                  </a:schemeClr>
                </a:solidFill>
                <a:latin typeface="Yu Gothic" panose="020B0400000000000000" pitchFamily="34" charset="-128"/>
                <a:ea typeface="Yu Gothic" panose="020B0400000000000000" pitchFamily="34" charset="-128"/>
              </a:rPr>
              <a:t>いつもを、ステキにかえる </a:t>
            </a:r>
            <a:r>
              <a:rPr kumimoji="1" lang="en-US" altLang="ja-JP" b="1" dirty="0">
                <a:solidFill>
                  <a:schemeClr val="tx1">
                    <a:lumMod val="75000"/>
                    <a:lumOff val="25000"/>
                  </a:schemeClr>
                </a:solidFill>
                <a:latin typeface="Yu Gothic" panose="020B0400000000000000" pitchFamily="34" charset="-128"/>
                <a:ea typeface="Yu Gothic" panose="020B0400000000000000" pitchFamily="34" charset="-128"/>
              </a:rPr>
              <a:t>380</a:t>
            </a:r>
            <a:r>
              <a:rPr kumimoji="1" lang="ja-JP" altLang="en-US" b="1">
                <a:solidFill>
                  <a:schemeClr val="tx1">
                    <a:lumMod val="75000"/>
                    <a:lumOff val="25000"/>
                  </a:schemeClr>
                </a:solidFill>
                <a:latin typeface="Yu Gothic" panose="020B0400000000000000" pitchFamily="34" charset="-128"/>
                <a:ea typeface="Yu Gothic" panose="020B0400000000000000" pitchFamily="34" charset="-128"/>
              </a:rPr>
              <a:t> </a:t>
            </a:r>
            <a:r>
              <a:rPr kumimoji="1"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SHOPS</a:t>
            </a:r>
            <a:r>
              <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rPr>
              <a:t>がラインナップ</a:t>
            </a:r>
            <a:endParaRPr kumimoji="1" lang="en-US" altLang="ja-JP" sz="1200" b="1"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86" name="正方形/長方形 85">
            <a:extLst>
              <a:ext uri="{FF2B5EF4-FFF2-40B4-BE49-F238E27FC236}">
                <a16:creationId xmlns:a16="http://schemas.microsoft.com/office/drawing/2014/main" id="{1B7D44C0-3BBE-C049-8E2C-0661B91699ED}"/>
              </a:ext>
            </a:extLst>
          </p:cNvPr>
          <p:cNvSpPr/>
          <p:nvPr/>
        </p:nvSpPr>
        <p:spPr>
          <a:xfrm>
            <a:off x="7070155" y="5739608"/>
            <a:ext cx="2676589" cy="299657"/>
          </a:xfrm>
          <a:prstGeom prst="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900" dirty="0">
                <a:solidFill>
                  <a:schemeClr val="bg1"/>
                </a:solidFill>
                <a:latin typeface="Yu Gothic Medium" panose="020B0400000000000000" pitchFamily="34" charset="-128"/>
                <a:ea typeface="Yu Gothic Medium" panose="020B0400000000000000" pitchFamily="34" charset="-128"/>
              </a:rPr>
              <a:t>B2F</a:t>
            </a:r>
            <a:r>
              <a:rPr kumimoji="1" lang="ja-JP" altLang="en-US" sz="900">
                <a:solidFill>
                  <a:schemeClr val="bg1"/>
                </a:solidFill>
                <a:latin typeface="Yu Gothic Medium" panose="020B0400000000000000" pitchFamily="34" charset="-128"/>
                <a:ea typeface="Yu Gothic Medium" panose="020B0400000000000000" pitchFamily="34" charset="-128"/>
              </a:rPr>
              <a:t>／名店</a:t>
            </a:r>
            <a:r>
              <a:rPr kumimoji="1" lang="ja-JP" altLang="en-US" sz="900" dirty="0">
                <a:solidFill>
                  <a:schemeClr val="bg1"/>
                </a:solidFill>
                <a:latin typeface="Yu Gothic Medium" panose="020B0400000000000000" pitchFamily="34" charset="-128"/>
                <a:ea typeface="Yu Gothic Medium" panose="020B0400000000000000" pitchFamily="34" charset="-128"/>
              </a:rPr>
              <a:t>・繁盛店の集うレストラン</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sp>
        <p:nvSpPr>
          <p:cNvPr id="87" name="正方形/長方形 86">
            <a:extLst>
              <a:ext uri="{FF2B5EF4-FFF2-40B4-BE49-F238E27FC236}">
                <a16:creationId xmlns:a16="http://schemas.microsoft.com/office/drawing/2014/main" id="{65C92D0D-DBF5-ED48-A6AD-96705C57FA98}"/>
              </a:ext>
            </a:extLst>
          </p:cNvPr>
          <p:cNvSpPr/>
          <p:nvPr/>
        </p:nvSpPr>
        <p:spPr>
          <a:xfrm>
            <a:off x="7070156" y="4858342"/>
            <a:ext cx="2676589" cy="299657"/>
          </a:xfrm>
          <a:prstGeom prst="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900" dirty="0">
                <a:solidFill>
                  <a:schemeClr val="bg1"/>
                </a:solidFill>
                <a:latin typeface="Yu Gothic Medium" panose="020B0400000000000000" pitchFamily="34" charset="-128"/>
                <a:ea typeface="Yu Gothic Medium" panose="020B0400000000000000" pitchFamily="34" charset="-128"/>
              </a:rPr>
              <a:t>B</a:t>
            </a:r>
            <a:r>
              <a:rPr kumimoji="1" lang="ja-JP" altLang="en-US" sz="900">
                <a:solidFill>
                  <a:schemeClr val="bg1"/>
                </a:solidFill>
                <a:latin typeface="Yu Gothic Medium" panose="020B0400000000000000" pitchFamily="34" charset="-128"/>
                <a:ea typeface="Yu Gothic Medium" panose="020B0400000000000000" pitchFamily="34" charset="-128"/>
              </a:rPr>
              <a:t>１</a:t>
            </a:r>
            <a:r>
              <a:rPr kumimoji="1" lang="en-US" altLang="ja-JP" sz="900" dirty="0">
                <a:solidFill>
                  <a:schemeClr val="bg1"/>
                </a:solidFill>
                <a:latin typeface="Yu Gothic Medium" panose="020B0400000000000000" pitchFamily="34" charset="-128"/>
                <a:ea typeface="Yu Gothic Medium" panose="020B0400000000000000" pitchFamily="34" charset="-128"/>
              </a:rPr>
              <a:t>F</a:t>
            </a:r>
            <a:r>
              <a:rPr kumimoji="1" lang="ja-JP" altLang="en-US" sz="900">
                <a:solidFill>
                  <a:schemeClr val="bg1"/>
                </a:solidFill>
                <a:latin typeface="Yu Gothic Medium" panose="020B0400000000000000" pitchFamily="34" charset="-128"/>
                <a:ea typeface="Yu Gothic Medium" panose="020B0400000000000000" pitchFamily="34" charset="-128"/>
              </a:rPr>
              <a:t>／年間</a:t>
            </a:r>
            <a:r>
              <a:rPr kumimoji="1" lang="en-US" altLang="ja-JP" sz="900" dirty="0">
                <a:solidFill>
                  <a:schemeClr val="bg1"/>
                </a:solidFill>
                <a:latin typeface="Yu Gothic Medium" panose="020B0400000000000000" pitchFamily="34" charset="-128"/>
                <a:ea typeface="Yu Gothic Medium" panose="020B0400000000000000" pitchFamily="34" charset="-128"/>
              </a:rPr>
              <a:t>3,000</a:t>
            </a:r>
            <a:r>
              <a:rPr kumimoji="1" lang="ja-JP" altLang="en-US" sz="900" dirty="0">
                <a:solidFill>
                  <a:schemeClr val="bg1"/>
                </a:solidFill>
                <a:latin typeface="Yu Gothic Medium" panose="020B0400000000000000" pitchFamily="34" charset="-128"/>
                <a:ea typeface="Yu Gothic Medium" panose="020B0400000000000000" pitchFamily="34" charset="-128"/>
              </a:rPr>
              <a:t>万人集客グランドフロア</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sp>
        <p:nvSpPr>
          <p:cNvPr id="88" name="正方形/長方形 87">
            <a:extLst>
              <a:ext uri="{FF2B5EF4-FFF2-40B4-BE49-F238E27FC236}">
                <a16:creationId xmlns:a16="http://schemas.microsoft.com/office/drawing/2014/main" id="{CE7E0D83-7674-5A47-A6E6-149C9D181CF1}"/>
              </a:ext>
            </a:extLst>
          </p:cNvPr>
          <p:cNvSpPr/>
          <p:nvPr/>
        </p:nvSpPr>
        <p:spPr>
          <a:xfrm>
            <a:off x="7070156" y="3977078"/>
            <a:ext cx="2676589" cy="299657"/>
          </a:xfrm>
          <a:prstGeom prst="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900">
                <a:solidFill>
                  <a:schemeClr val="bg1"/>
                </a:solidFill>
                <a:latin typeface="Yu Gothic Medium" panose="020B0400000000000000" pitchFamily="34" charset="-128"/>
                <a:ea typeface="Yu Gothic Medium" panose="020B0400000000000000" pitchFamily="34" charset="-128"/>
              </a:rPr>
              <a:t>１</a:t>
            </a:r>
            <a:r>
              <a:rPr kumimoji="1" lang="en-US" altLang="ja-JP" sz="900" dirty="0">
                <a:solidFill>
                  <a:schemeClr val="bg1"/>
                </a:solidFill>
                <a:latin typeface="Yu Gothic Medium" panose="020B0400000000000000" pitchFamily="34" charset="-128"/>
                <a:ea typeface="Yu Gothic Medium" panose="020B0400000000000000" pitchFamily="34" charset="-128"/>
              </a:rPr>
              <a:t>F</a:t>
            </a:r>
            <a:r>
              <a:rPr kumimoji="1" lang="ja-JP" altLang="en-US" sz="900">
                <a:solidFill>
                  <a:schemeClr val="bg1"/>
                </a:solidFill>
                <a:latin typeface="Yu Gothic Medium" panose="020B0400000000000000" pitchFamily="34" charset="-128"/>
                <a:ea typeface="Yu Gothic Medium" panose="020B0400000000000000" pitchFamily="34" charset="-128"/>
              </a:rPr>
              <a:t>／路面</a:t>
            </a:r>
            <a:r>
              <a:rPr kumimoji="1" lang="ja-JP" altLang="en-US" sz="900" dirty="0">
                <a:solidFill>
                  <a:schemeClr val="bg1"/>
                </a:solidFill>
                <a:latin typeface="Yu Gothic Medium" panose="020B0400000000000000" pitchFamily="34" charset="-128"/>
                <a:ea typeface="Yu Gothic Medium" panose="020B0400000000000000" pitchFamily="34" charset="-128"/>
              </a:rPr>
              <a:t>感覚の高感度メインフロア</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sp>
        <p:nvSpPr>
          <p:cNvPr id="89" name="正方形/長方形 88">
            <a:extLst>
              <a:ext uri="{FF2B5EF4-FFF2-40B4-BE49-F238E27FC236}">
                <a16:creationId xmlns:a16="http://schemas.microsoft.com/office/drawing/2014/main" id="{5A8A6DAA-CB71-7449-84DF-F1AA785F78E9}"/>
              </a:ext>
            </a:extLst>
          </p:cNvPr>
          <p:cNvSpPr/>
          <p:nvPr/>
        </p:nvSpPr>
        <p:spPr>
          <a:xfrm>
            <a:off x="7070156" y="3095814"/>
            <a:ext cx="2676589" cy="299657"/>
          </a:xfrm>
          <a:prstGeom prst="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900">
                <a:solidFill>
                  <a:schemeClr val="bg1"/>
                </a:solidFill>
                <a:latin typeface="Yu Gothic Medium" panose="020B0400000000000000" pitchFamily="34" charset="-128"/>
                <a:ea typeface="Yu Gothic Medium" panose="020B0400000000000000" pitchFamily="34" charset="-128"/>
              </a:rPr>
              <a:t>２</a:t>
            </a:r>
            <a:r>
              <a:rPr kumimoji="1" lang="en-US" altLang="ja-JP" sz="900" dirty="0">
                <a:solidFill>
                  <a:schemeClr val="bg1"/>
                </a:solidFill>
                <a:latin typeface="Yu Gothic Medium" panose="020B0400000000000000" pitchFamily="34" charset="-128"/>
                <a:ea typeface="Yu Gothic Medium" panose="020B0400000000000000" pitchFamily="34" charset="-128"/>
              </a:rPr>
              <a:t>F</a:t>
            </a:r>
            <a:r>
              <a:rPr kumimoji="1" lang="ja-JP" altLang="en-US" sz="900">
                <a:solidFill>
                  <a:schemeClr val="bg1"/>
                </a:solidFill>
                <a:latin typeface="Yu Gothic Medium" panose="020B0400000000000000" pitchFamily="34" charset="-128"/>
                <a:ea typeface="Yu Gothic Medium" panose="020B0400000000000000" pitchFamily="34" charset="-128"/>
              </a:rPr>
              <a:t>／最先端</a:t>
            </a:r>
            <a:r>
              <a:rPr kumimoji="1" lang="ja-JP" altLang="en-US" sz="900" dirty="0">
                <a:solidFill>
                  <a:schemeClr val="bg1"/>
                </a:solidFill>
                <a:latin typeface="Yu Gothic Medium" panose="020B0400000000000000" pitchFamily="34" charset="-128"/>
                <a:ea typeface="Yu Gothic Medium" panose="020B0400000000000000" pitchFamily="34" charset="-128"/>
              </a:rPr>
              <a:t>ライフスタイルと美のフロア</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sp>
        <p:nvSpPr>
          <p:cNvPr id="90" name="正方形/長方形 89">
            <a:extLst>
              <a:ext uri="{FF2B5EF4-FFF2-40B4-BE49-F238E27FC236}">
                <a16:creationId xmlns:a16="http://schemas.microsoft.com/office/drawing/2014/main" id="{38AF064B-0BDF-E645-B031-685787FA39E6}"/>
              </a:ext>
            </a:extLst>
          </p:cNvPr>
          <p:cNvSpPr/>
          <p:nvPr/>
        </p:nvSpPr>
        <p:spPr>
          <a:xfrm>
            <a:off x="7070156" y="2214550"/>
            <a:ext cx="2676589" cy="299657"/>
          </a:xfrm>
          <a:prstGeom prst="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900">
                <a:solidFill>
                  <a:schemeClr val="bg1"/>
                </a:solidFill>
                <a:latin typeface="Yu Gothic Medium" panose="020B0400000000000000" pitchFamily="34" charset="-128"/>
                <a:ea typeface="Yu Gothic Medium" panose="020B0400000000000000" pitchFamily="34" charset="-128"/>
              </a:rPr>
              <a:t>３</a:t>
            </a:r>
            <a:r>
              <a:rPr kumimoji="1" lang="en-US" altLang="ja-JP" sz="900" dirty="0">
                <a:solidFill>
                  <a:schemeClr val="bg1"/>
                </a:solidFill>
                <a:latin typeface="Yu Gothic Medium" panose="020B0400000000000000" pitchFamily="34" charset="-128"/>
                <a:ea typeface="Yu Gothic Medium" panose="020B0400000000000000" pitchFamily="34" charset="-128"/>
              </a:rPr>
              <a:t>F</a:t>
            </a:r>
            <a:r>
              <a:rPr kumimoji="1" lang="ja-JP" altLang="en-US" sz="900">
                <a:solidFill>
                  <a:schemeClr val="bg1"/>
                </a:solidFill>
                <a:latin typeface="Yu Gothic Medium" panose="020B0400000000000000" pitchFamily="34" charset="-128"/>
                <a:ea typeface="Yu Gothic Medium" panose="020B0400000000000000" pitchFamily="34" charset="-128"/>
              </a:rPr>
              <a:t>／日常</a:t>
            </a:r>
            <a:r>
              <a:rPr kumimoji="1" lang="ja-JP" altLang="en-US" sz="900" dirty="0">
                <a:solidFill>
                  <a:schemeClr val="bg1"/>
                </a:solidFill>
                <a:latin typeface="Yu Gothic Medium" panose="020B0400000000000000" pitchFamily="34" charset="-128"/>
                <a:ea typeface="Yu Gothic Medium" panose="020B0400000000000000" pitchFamily="34" charset="-128"/>
              </a:rPr>
              <a:t>からハレまで彩る買い回り空間</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sp>
        <p:nvSpPr>
          <p:cNvPr id="91" name="正方形/長方形 90">
            <a:extLst>
              <a:ext uri="{FF2B5EF4-FFF2-40B4-BE49-F238E27FC236}">
                <a16:creationId xmlns:a16="http://schemas.microsoft.com/office/drawing/2014/main" id="{CD5DBD16-4743-794C-A4ED-EE5EEA752984}"/>
              </a:ext>
            </a:extLst>
          </p:cNvPr>
          <p:cNvSpPr/>
          <p:nvPr/>
        </p:nvSpPr>
        <p:spPr>
          <a:xfrm>
            <a:off x="7070156" y="1333286"/>
            <a:ext cx="2676589" cy="299657"/>
          </a:xfrm>
          <a:prstGeom prst="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900">
                <a:solidFill>
                  <a:schemeClr val="bg1"/>
                </a:solidFill>
                <a:latin typeface="Yu Gothic Medium" panose="020B0400000000000000" pitchFamily="34" charset="-128"/>
                <a:ea typeface="Yu Gothic Medium" panose="020B0400000000000000" pitchFamily="34" charset="-128"/>
              </a:rPr>
              <a:t>４</a:t>
            </a:r>
            <a:r>
              <a:rPr kumimoji="1" lang="en-US" altLang="ja-JP" sz="900" dirty="0">
                <a:solidFill>
                  <a:schemeClr val="bg1"/>
                </a:solidFill>
                <a:latin typeface="Yu Gothic Medium" panose="020B0400000000000000" pitchFamily="34" charset="-128"/>
                <a:ea typeface="Yu Gothic Medium" panose="020B0400000000000000" pitchFamily="34" charset="-128"/>
              </a:rPr>
              <a:t>F</a:t>
            </a:r>
            <a:r>
              <a:rPr kumimoji="1" lang="ja-JP" altLang="en-US" sz="900">
                <a:solidFill>
                  <a:schemeClr val="bg1"/>
                </a:solidFill>
                <a:latin typeface="Yu Gothic Medium" panose="020B0400000000000000" pitchFamily="34" charset="-128"/>
                <a:ea typeface="Yu Gothic Medium" panose="020B0400000000000000" pitchFamily="34" charset="-128"/>
              </a:rPr>
              <a:t>／ファッション</a:t>
            </a:r>
            <a:r>
              <a:rPr kumimoji="1" lang="ja-JP" altLang="en-US" sz="900" dirty="0">
                <a:solidFill>
                  <a:schemeClr val="bg1"/>
                </a:solidFill>
                <a:latin typeface="Yu Gothic Medium" panose="020B0400000000000000" pitchFamily="34" charset="-128"/>
                <a:ea typeface="Yu Gothic Medium" panose="020B0400000000000000" pitchFamily="34" charset="-128"/>
              </a:rPr>
              <a:t>が揃うクローゼット</a:t>
            </a:r>
            <a:endParaRPr kumimoji="1" lang="en-US" altLang="ja-JP" sz="900" dirty="0">
              <a:solidFill>
                <a:schemeClr val="bg1"/>
              </a:solidFill>
              <a:latin typeface="Yu Gothic Medium" panose="020B0400000000000000" pitchFamily="34" charset="-128"/>
              <a:ea typeface="Yu Gothic Medium" panose="020B0400000000000000" pitchFamily="34" charset="-128"/>
            </a:endParaRPr>
          </a:p>
        </p:txBody>
      </p:sp>
      <p:grpSp>
        <p:nvGrpSpPr>
          <p:cNvPr id="16" name="グループ化 15">
            <a:extLst>
              <a:ext uri="{FF2B5EF4-FFF2-40B4-BE49-F238E27FC236}">
                <a16:creationId xmlns:a16="http://schemas.microsoft.com/office/drawing/2014/main" id="{32BC97AF-DD34-714D-A35F-8C6AC6954B88}"/>
              </a:ext>
            </a:extLst>
          </p:cNvPr>
          <p:cNvGrpSpPr/>
          <p:nvPr/>
        </p:nvGrpSpPr>
        <p:grpSpPr>
          <a:xfrm>
            <a:off x="7306214" y="6142478"/>
            <a:ext cx="2204468" cy="275691"/>
            <a:chOff x="668021" y="706146"/>
            <a:chExt cx="3550319" cy="488404"/>
          </a:xfrm>
        </p:grpSpPr>
        <p:pic>
          <p:nvPicPr>
            <p:cNvPr id="17" name="図 16">
              <a:extLst>
                <a:ext uri="{FF2B5EF4-FFF2-40B4-BE49-F238E27FC236}">
                  <a16:creationId xmlns:a16="http://schemas.microsoft.com/office/drawing/2014/main" id="{99BA32CA-F53D-9A4E-9B12-2CABF2FFFCEB}"/>
                </a:ext>
              </a:extLst>
            </p:cNvPr>
            <p:cNvPicPr>
              <a:picLocks noChangeAspect="1"/>
            </p:cNvPicPr>
            <p:nvPr/>
          </p:nvPicPr>
          <p:blipFill>
            <a:blip r:embed="rId3"/>
            <a:stretch>
              <a:fillRect/>
            </a:stretch>
          </p:blipFill>
          <p:spPr>
            <a:xfrm>
              <a:off x="668021" y="713522"/>
              <a:ext cx="725485" cy="481028"/>
            </a:xfrm>
            <a:prstGeom prst="rect">
              <a:avLst/>
            </a:prstGeom>
          </p:spPr>
        </p:pic>
        <p:pic>
          <p:nvPicPr>
            <p:cNvPr id="18" name="図 17">
              <a:extLst>
                <a:ext uri="{FF2B5EF4-FFF2-40B4-BE49-F238E27FC236}">
                  <a16:creationId xmlns:a16="http://schemas.microsoft.com/office/drawing/2014/main" id="{2920BB36-88E5-BC48-AADB-1036897A6F30}"/>
                </a:ext>
              </a:extLst>
            </p:cNvPr>
            <p:cNvPicPr>
              <a:picLocks noChangeAspect="1"/>
            </p:cNvPicPr>
            <p:nvPr/>
          </p:nvPicPr>
          <p:blipFill>
            <a:blip r:embed="rId4"/>
            <a:stretch>
              <a:fillRect/>
            </a:stretch>
          </p:blipFill>
          <p:spPr>
            <a:xfrm>
              <a:off x="1374229" y="713522"/>
              <a:ext cx="725485" cy="481028"/>
            </a:xfrm>
            <a:prstGeom prst="rect">
              <a:avLst/>
            </a:prstGeom>
          </p:spPr>
        </p:pic>
        <p:pic>
          <p:nvPicPr>
            <p:cNvPr id="19" name="図 18">
              <a:extLst>
                <a:ext uri="{FF2B5EF4-FFF2-40B4-BE49-F238E27FC236}">
                  <a16:creationId xmlns:a16="http://schemas.microsoft.com/office/drawing/2014/main" id="{F6BD90FF-5824-3047-A645-7756A8780275}"/>
                </a:ext>
              </a:extLst>
            </p:cNvPr>
            <p:cNvPicPr>
              <a:picLocks noChangeAspect="1"/>
            </p:cNvPicPr>
            <p:nvPr/>
          </p:nvPicPr>
          <p:blipFill>
            <a:blip r:embed="rId5"/>
            <a:stretch>
              <a:fillRect/>
            </a:stretch>
          </p:blipFill>
          <p:spPr>
            <a:xfrm>
              <a:off x="2080437" y="713521"/>
              <a:ext cx="725485" cy="481028"/>
            </a:xfrm>
            <a:prstGeom prst="rect">
              <a:avLst/>
            </a:prstGeom>
          </p:spPr>
        </p:pic>
        <p:pic>
          <p:nvPicPr>
            <p:cNvPr id="20" name="図 19">
              <a:extLst>
                <a:ext uri="{FF2B5EF4-FFF2-40B4-BE49-F238E27FC236}">
                  <a16:creationId xmlns:a16="http://schemas.microsoft.com/office/drawing/2014/main" id="{3EA078E9-C102-7D4E-B63E-201B55FC715F}"/>
                </a:ext>
              </a:extLst>
            </p:cNvPr>
            <p:cNvPicPr>
              <a:picLocks noChangeAspect="1"/>
            </p:cNvPicPr>
            <p:nvPr/>
          </p:nvPicPr>
          <p:blipFill>
            <a:blip r:embed="rId6"/>
            <a:stretch>
              <a:fillRect/>
            </a:stretch>
          </p:blipFill>
          <p:spPr>
            <a:xfrm>
              <a:off x="2786645" y="713520"/>
              <a:ext cx="725485" cy="481028"/>
            </a:xfrm>
            <a:prstGeom prst="rect">
              <a:avLst/>
            </a:prstGeom>
          </p:spPr>
        </p:pic>
        <p:pic>
          <p:nvPicPr>
            <p:cNvPr id="21" name="図 20">
              <a:extLst>
                <a:ext uri="{FF2B5EF4-FFF2-40B4-BE49-F238E27FC236}">
                  <a16:creationId xmlns:a16="http://schemas.microsoft.com/office/drawing/2014/main" id="{0332DA34-E3D0-B340-BA08-B16B14F8D189}"/>
                </a:ext>
              </a:extLst>
            </p:cNvPr>
            <p:cNvPicPr>
              <a:picLocks noChangeAspect="1"/>
            </p:cNvPicPr>
            <p:nvPr/>
          </p:nvPicPr>
          <p:blipFill>
            <a:blip r:embed="rId7"/>
            <a:stretch>
              <a:fillRect/>
            </a:stretch>
          </p:blipFill>
          <p:spPr>
            <a:xfrm>
              <a:off x="3492855" y="706146"/>
              <a:ext cx="725485" cy="481028"/>
            </a:xfrm>
            <a:prstGeom prst="rect">
              <a:avLst/>
            </a:prstGeom>
          </p:spPr>
        </p:pic>
      </p:grpSp>
      <p:grpSp>
        <p:nvGrpSpPr>
          <p:cNvPr id="22" name="グループ化 21">
            <a:extLst>
              <a:ext uri="{FF2B5EF4-FFF2-40B4-BE49-F238E27FC236}">
                <a16:creationId xmlns:a16="http://schemas.microsoft.com/office/drawing/2014/main" id="{9D6E7AA6-8D3C-1043-9851-8835A75D5152}"/>
              </a:ext>
            </a:extLst>
          </p:cNvPr>
          <p:cNvGrpSpPr/>
          <p:nvPr/>
        </p:nvGrpSpPr>
        <p:grpSpPr>
          <a:xfrm>
            <a:off x="7122735" y="5176469"/>
            <a:ext cx="2424915" cy="328549"/>
            <a:chOff x="668021" y="1669410"/>
            <a:chExt cx="3550319" cy="481028"/>
          </a:xfrm>
        </p:grpSpPr>
        <p:pic>
          <p:nvPicPr>
            <p:cNvPr id="23" name="図 22">
              <a:extLst>
                <a:ext uri="{FF2B5EF4-FFF2-40B4-BE49-F238E27FC236}">
                  <a16:creationId xmlns:a16="http://schemas.microsoft.com/office/drawing/2014/main" id="{80D0D8FB-412B-2740-90D3-4BE1673576A1}"/>
                </a:ext>
              </a:extLst>
            </p:cNvPr>
            <p:cNvPicPr>
              <a:picLocks noChangeAspect="1"/>
            </p:cNvPicPr>
            <p:nvPr/>
          </p:nvPicPr>
          <p:blipFill>
            <a:blip r:embed="rId8"/>
            <a:stretch>
              <a:fillRect/>
            </a:stretch>
          </p:blipFill>
          <p:spPr>
            <a:xfrm>
              <a:off x="668021" y="1669410"/>
              <a:ext cx="725485" cy="481028"/>
            </a:xfrm>
            <a:prstGeom prst="rect">
              <a:avLst/>
            </a:prstGeom>
          </p:spPr>
        </p:pic>
        <p:pic>
          <p:nvPicPr>
            <p:cNvPr id="24" name="図 23">
              <a:extLst>
                <a:ext uri="{FF2B5EF4-FFF2-40B4-BE49-F238E27FC236}">
                  <a16:creationId xmlns:a16="http://schemas.microsoft.com/office/drawing/2014/main" id="{A10E7C3C-7301-D748-A8A1-A73E4E6C6068}"/>
                </a:ext>
              </a:extLst>
            </p:cNvPr>
            <p:cNvPicPr>
              <a:picLocks noChangeAspect="1"/>
            </p:cNvPicPr>
            <p:nvPr/>
          </p:nvPicPr>
          <p:blipFill>
            <a:blip r:embed="rId9"/>
            <a:stretch>
              <a:fillRect/>
            </a:stretch>
          </p:blipFill>
          <p:spPr>
            <a:xfrm>
              <a:off x="1374229" y="1669410"/>
              <a:ext cx="725485" cy="481028"/>
            </a:xfrm>
            <a:prstGeom prst="rect">
              <a:avLst/>
            </a:prstGeom>
          </p:spPr>
        </p:pic>
        <p:pic>
          <p:nvPicPr>
            <p:cNvPr id="25" name="図 24">
              <a:extLst>
                <a:ext uri="{FF2B5EF4-FFF2-40B4-BE49-F238E27FC236}">
                  <a16:creationId xmlns:a16="http://schemas.microsoft.com/office/drawing/2014/main" id="{3F83925A-03B7-9643-B9A6-D6CAC6E708F4}"/>
                </a:ext>
              </a:extLst>
            </p:cNvPr>
            <p:cNvPicPr>
              <a:picLocks noChangeAspect="1"/>
            </p:cNvPicPr>
            <p:nvPr/>
          </p:nvPicPr>
          <p:blipFill>
            <a:blip r:embed="rId10"/>
            <a:stretch>
              <a:fillRect/>
            </a:stretch>
          </p:blipFill>
          <p:spPr>
            <a:xfrm>
              <a:off x="2099714" y="1669410"/>
              <a:ext cx="725485" cy="481028"/>
            </a:xfrm>
            <a:prstGeom prst="rect">
              <a:avLst/>
            </a:prstGeom>
          </p:spPr>
        </p:pic>
        <p:pic>
          <p:nvPicPr>
            <p:cNvPr id="26" name="図 25">
              <a:extLst>
                <a:ext uri="{FF2B5EF4-FFF2-40B4-BE49-F238E27FC236}">
                  <a16:creationId xmlns:a16="http://schemas.microsoft.com/office/drawing/2014/main" id="{79D23E23-6149-D241-887A-741ACC22BBFA}"/>
                </a:ext>
              </a:extLst>
            </p:cNvPr>
            <p:cNvPicPr>
              <a:picLocks noChangeAspect="1"/>
            </p:cNvPicPr>
            <p:nvPr/>
          </p:nvPicPr>
          <p:blipFill>
            <a:blip r:embed="rId11"/>
            <a:stretch>
              <a:fillRect/>
            </a:stretch>
          </p:blipFill>
          <p:spPr>
            <a:xfrm>
              <a:off x="2822570" y="1760095"/>
              <a:ext cx="670285" cy="299657"/>
            </a:xfrm>
            <a:prstGeom prst="rect">
              <a:avLst/>
            </a:prstGeom>
          </p:spPr>
        </p:pic>
        <p:pic>
          <p:nvPicPr>
            <p:cNvPr id="27" name="図 26">
              <a:extLst>
                <a:ext uri="{FF2B5EF4-FFF2-40B4-BE49-F238E27FC236}">
                  <a16:creationId xmlns:a16="http://schemas.microsoft.com/office/drawing/2014/main" id="{D1F217C6-5577-6243-B257-4047357F949C}"/>
                </a:ext>
              </a:extLst>
            </p:cNvPr>
            <p:cNvPicPr>
              <a:picLocks noChangeAspect="1"/>
            </p:cNvPicPr>
            <p:nvPr/>
          </p:nvPicPr>
          <p:blipFill>
            <a:blip r:embed="rId12"/>
            <a:stretch>
              <a:fillRect/>
            </a:stretch>
          </p:blipFill>
          <p:spPr>
            <a:xfrm>
              <a:off x="3492856" y="1669410"/>
              <a:ext cx="725484" cy="481028"/>
            </a:xfrm>
            <a:prstGeom prst="rect">
              <a:avLst/>
            </a:prstGeom>
          </p:spPr>
        </p:pic>
      </p:grpSp>
      <p:pic>
        <p:nvPicPr>
          <p:cNvPr id="28" name="図 27">
            <a:extLst>
              <a:ext uri="{FF2B5EF4-FFF2-40B4-BE49-F238E27FC236}">
                <a16:creationId xmlns:a16="http://schemas.microsoft.com/office/drawing/2014/main" id="{8D48C7E7-7887-C042-BA49-5F025ED13BCE}"/>
              </a:ext>
            </a:extLst>
          </p:cNvPr>
          <p:cNvPicPr>
            <a:picLocks noChangeAspect="1"/>
          </p:cNvPicPr>
          <p:nvPr/>
        </p:nvPicPr>
        <p:blipFill>
          <a:blip r:embed="rId13"/>
          <a:stretch>
            <a:fillRect/>
          </a:stretch>
        </p:blipFill>
        <p:spPr>
          <a:xfrm>
            <a:off x="8559513" y="5554439"/>
            <a:ext cx="662568" cy="136859"/>
          </a:xfrm>
          <a:prstGeom prst="rect">
            <a:avLst/>
          </a:prstGeom>
        </p:spPr>
      </p:pic>
      <p:pic>
        <p:nvPicPr>
          <p:cNvPr id="29" name="図 28">
            <a:extLst>
              <a:ext uri="{FF2B5EF4-FFF2-40B4-BE49-F238E27FC236}">
                <a16:creationId xmlns:a16="http://schemas.microsoft.com/office/drawing/2014/main" id="{B2D825F4-0322-254D-AEFF-8DABCAB14995}"/>
              </a:ext>
            </a:extLst>
          </p:cNvPr>
          <p:cNvPicPr>
            <a:picLocks noChangeAspect="1"/>
          </p:cNvPicPr>
          <p:nvPr/>
        </p:nvPicPr>
        <p:blipFill>
          <a:blip r:embed="rId14"/>
          <a:stretch>
            <a:fillRect/>
          </a:stretch>
        </p:blipFill>
        <p:spPr>
          <a:xfrm>
            <a:off x="7507865" y="5557453"/>
            <a:ext cx="592735" cy="103385"/>
          </a:xfrm>
          <a:prstGeom prst="rect">
            <a:avLst/>
          </a:prstGeom>
        </p:spPr>
      </p:pic>
      <p:grpSp>
        <p:nvGrpSpPr>
          <p:cNvPr id="30" name="グループ化 29">
            <a:extLst>
              <a:ext uri="{FF2B5EF4-FFF2-40B4-BE49-F238E27FC236}">
                <a16:creationId xmlns:a16="http://schemas.microsoft.com/office/drawing/2014/main" id="{309780F0-B302-D140-8E4C-F03791A91BF1}"/>
              </a:ext>
            </a:extLst>
          </p:cNvPr>
          <p:cNvGrpSpPr/>
          <p:nvPr/>
        </p:nvGrpSpPr>
        <p:grpSpPr>
          <a:xfrm>
            <a:off x="7132898" y="4384165"/>
            <a:ext cx="2422418" cy="329953"/>
            <a:chOff x="668021" y="2627353"/>
            <a:chExt cx="3546663" cy="483084"/>
          </a:xfrm>
        </p:grpSpPr>
        <p:pic>
          <p:nvPicPr>
            <p:cNvPr id="31" name="図 30">
              <a:extLst>
                <a:ext uri="{FF2B5EF4-FFF2-40B4-BE49-F238E27FC236}">
                  <a16:creationId xmlns:a16="http://schemas.microsoft.com/office/drawing/2014/main" id="{83F882EE-B611-F24F-9A76-A3BD89D2F11C}"/>
                </a:ext>
              </a:extLst>
            </p:cNvPr>
            <p:cNvPicPr>
              <a:picLocks noChangeAspect="1"/>
            </p:cNvPicPr>
            <p:nvPr/>
          </p:nvPicPr>
          <p:blipFill>
            <a:blip r:embed="rId15"/>
            <a:stretch>
              <a:fillRect/>
            </a:stretch>
          </p:blipFill>
          <p:spPr>
            <a:xfrm>
              <a:off x="668021" y="2629409"/>
              <a:ext cx="725485" cy="481028"/>
            </a:xfrm>
            <a:prstGeom prst="rect">
              <a:avLst/>
            </a:prstGeom>
          </p:spPr>
        </p:pic>
        <p:pic>
          <p:nvPicPr>
            <p:cNvPr id="32" name="図 31">
              <a:extLst>
                <a:ext uri="{FF2B5EF4-FFF2-40B4-BE49-F238E27FC236}">
                  <a16:creationId xmlns:a16="http://schemas.microsoft.com/office/drawing/2014/main" id="{C8A71040-642B-344E-8C7A-F99E2DF334FA}"/>
                </a:ext>
              </a:extLst>
            </p:cNvPr>
            <p:cNvPicPr>
              <a:picLocks noChangeAspect="1"/>
            </p:cNvPicPr>
            <p:nvPr/>
          </p:nvPicPr>
          <p:blipFill>
            <a:blip r:embed="rId16"/>
            <a:stretch>
              <a:fillRect/>
            </a:stretch>
          </p:blipFill>
          <p:spPr>
            <a:xfrm>
              <a:off x="1386193" y="2629409"/>
              <a:ext cx="725485" cy="481028"/>
            </a:xfrm>
            <a:prstGeom prst="rect">
              <a:avLst/>
            </a:prstGeom>
          </p:spPr>
        </p:pic>
        <p:pic>
          <p:nvPicPr>
            <p:cNvPr id="33" name="図 32">
              <a:extLst>
                <a:ext uri="{FF2B5EF4-FFF2-40B4-BE49-F238E27FC236}">
                  <a16:creationId xmlns:a16="http://schemas.microsoft.com/office/drawing/2014/main" id="{51A4E1A4-D406-0F4E-B6DA-6040B11A145D}"/>
                </a:ext>
              </a:extLst>
            </p:cNvPr>
            <p:cNvPicPr>
              <a:picLocks noChangeAspect="1"/>
            </p:cNvPicPr>
            <p:nvPr/>
          </p:nvPicPr>
          <p:blipFill>
            <a:blip r:embed="rId17"/>
            <a:stretch>
              <a:fillRect/>
            </a:stretch>
          </p:blipFill>
          <p:spPr>
            <a:xfrm>
              <a:off x="2111678" y="2627353"/>
              <a:ext cx="725485" cy="481028"/>
            </a:xfrm>
            <a:prstGeom prst="rect">
              <a:avLst/>
            </a:prstGeom>
          </p:spPr>
        </p:pic>
        <p:pic>
          <p:nvPicPr>
            <p:cNvPr id="34" name="図 33">
              <a:extLst>
                <a:ext uri="{FF2B5EF4-FFF2-40B4-BE49-F238E27FC236}">
                  <a16:creationId xmlns:a16="http://schemas.microsoft.com/office/drawing/2014/main" id="{444AC0B1-0C05-5846-ABE6-C8DB5361F5CB}"/>
                </a:ext>
              </a:extLst>
            </p:cNvPr>
            <p:cNvPicPr>
              <a:picLocks noChangeAspect="1"/>
            </p:cNvPicPr>
            <p:nvPr/>
          </p:nvPicPr>
          <p:blipFill>
            <a:blip r:embed="rId18"/>
            <a:stretch>
              <a:fillRect/>
            </a:stretch>
          </p:blipFill>
          <p:spPr>
            <a:xfrm>
              <a:off x="2829850" y="2627353"/>
              <a:ext cx="725485" cy="481028"/>
            </a:xfrm>
            <a:prstGeom prst="rect">
              <a:avLst/>
            </a:prstGeom>
          </p:spPr>
        </p:pic>
        <p:pic>
          <p:nvPicPr>
            <p:cNvPr id="35" name="図 34">
              <a:extLst>
                <a:ext uri="{FF2B5EF4-FFF2-40B4-BE49-F238E27FC236}">
                  <a16:creationId xmlns:a16="http://schemas.microsoft.com/office/drawing/2014/main" id="{54D33D88-717D-1E46-B03B-54FFCB6589DB}"/>
                </a:ext>
              </a:extLst>
            </p:cNvPr>
            <p:cNvPicPr>
              <a:picLocks noChangeAspect="1"/>
            </p:cNvPicPr>
            <p:nvPr/>
          </p:nvPicPr>
          <p:blipFill>
            <a:blip r:embed="rId19"/>
            <a:stretch>
              <a:fillRect/>
            </a:stretch>
          </p:blipFill>
          <p:spPr>
            <a:xfrm>
              <a:off x="3489199" y="2627353"/>
              <a:ext cx="725485" cy="481028"/>
            </a:xfrm>
            <a:prstGeom prst="rect">
              <a:avLst/>
            </a:prstGeom>
          </p:spPr>
        </p:pic>
      </p:grpSp>
      <p:grpSp>
        <p:nvGrpSpPr>
          <p:cNvPr id="36" name="グループ化 35">
            <a:extLst>
              <a:ext uri="{FF2B5EF4-FFF2-40B4-BE49-F238E27FC236}">
                <a16:creationId xmlns:a16="http://schemas.microsoft.com/office/drawing/2014/main" id="{4C955DCC-13A0-6449-B47E-F4CD3BEE513B}"/>
              </a:ext>
            </a:extLst>
          </p:cNvPr>
          <p:cNvGrpSpPr/>
          <p:nvPr/>
        </p:nvGrpSpPr>
        <p:grpSpPr>
          <a:xfrm>
            <a:off x="7339646" y="3475125"/>
            <a:ext cx="2054094" cy="334911"/>
            <a:chOff x="668021" y="3575981"/>
            <a:chExt cx="3007398" cy="490343"/>
          </a:xfrm>
        </p:grpSpPr>
        <p:pic>
          <p:nvPicPr>
            <p:cNvPr id="37" name="図 36">
              <a:extLst>
                <a:ext uri="{FF2B5EF4-FFF2-40B4-BE49-F238E27FC236}">
                  <a16:creationId xmlns:a16="http://schemas.microsoft.com/office/drawing/2014/main" id="{A9C35B54-A269-B148-8572-B88EEB8063C2}"/>
                </a:ext>
              </a:extLst>
            </p:cNvPr>
            <p:cNvPicPr>
              <a:picLocks noChangeAspect="1"/>
            </p:cNvPicPr>
            <p:nvPr/>
          </p:nvPicPr>
          <p:blipFill>
            <a:blip r:embed="rId20"/>
            <a:stretch>
              <a:fillRect/>
            </a:stretch>
          </p:blipFill>
          <p:spPr>
            <a:xfrm>
              <a:off x="668021" y="3585296"/>
              <a:ext cx="725485" cy="481028"/>
            </a:xfrm>
            <a:prstGeom prst="rect">
              <a:avLst/>
            </a:prstGeom>
          </p:spPr>
        </p:pic>
        <p:pic>
          <p:nvPicPr>
            <p:cNvPr id="38" name="図 37">
              <a:extLst>
                <a:ext uri="{FF2B5EF4-FFF2-40B4-BE49-F238E27FC236}">
                  <a16:creationId xmlns:a16="http://schemas.microsoft.com/office/drawing/2014/main" id="{5A9BC44E-B9CE-5342-BCA2-24070ED9A88C}"/>
                </a:ext>
              </a:extLst>
            </p:cNvPr>
            <p:cNvPicPr>
              <a:picLocks noChangeAspect="1"/>
            </p:cNvPicPr>
            <p:nvPr/>
          </p:nvPicPr>
          <p:blipFill>
            <a:blip r:embed="rId21"/>
            <a:stretch>
              <a:fillRect/>
            </a:stretch>
          </p:blipFill>
          <p:spPr>
            <a:xfrm>
              <a:off x="1428659" y="3575981"/>
              <a:ext cx="725485" cy="481028"/>
            </a:xfrm>
            <a:prstGeom prst="rect">
              <a:avLst/>
            </a:prstGeom>
          </p:spPr>
        </p:pic>
        <p:pic>
          <p:nvPicPr>
            <p:cNvPr id="39" name="図 38">
              <a:extLst>
                <a:ext uri="{FF2B5EF4-FFF2-40B4-BE49-F238E27FC236}">
                  <a16:creationId xmlns:a16="http://schemas.microsoft.com/office/drawing/2014/main" id="{D87BE9DC-CEF4-6A41-954D-B90172C62630}"/>
                </a:ext>
              </a:extLst>
            </p:cNvPr>
            <p:cNvPicPr>
              <a:picLocks noChangeAspect="1"/>
            </p:cNvPicPr>
            <p:nvPr/>
          </p:nvPicPr>
          <p:blipFill>
            <a:blip r:embed="rId22"/>
            <a:stretch>
              <a:fillRect/>
            </a:stretch>
          </p:blipFill>
          <p:spPr>
            <a:xfrm>
              <a:off x="2189297" y="3575981"/>
              <a:ext cx="725485" cy="481028"/>
            </a:xfrm>
            <a:prstGeom prst="rect">
              <a:avLst/>
            </a:prstGeom>
          </p:spPr>
        </p:pic>
        <p:pic>
          <p:nvPicPr>
            <p:cNvPr id="40" name="図 39">
              <a:extLst>
                <a:ext uri="{FF2B5EF4-FFF2-40B4-BE49-F238E27FC236}">
                  <a16:creationId xmlns:a16="http://schemas.microsoft.com/office/drawing/2014/main" id="{61D68698-86B7-B44A-8A3A-192F53028C8B}"/>
                </a:ext>
              </a:extLst>
            </p:cNvPr>
            <p:cNvPicPr>
              <a:picLocks noChangeAspect="1"/>
            </p:cNvPicPr>
            <p:nvPr/>
          </p:nvPicPr>
          <p:blipFill>
            <a:blip r:embed="rId23"/>
            <a:stretch>
              <a:fillRect/>
            </a:stretch>
          </p:blipFill>
          <p:spPr>
            <a:xfrm>
              <a:off x="2949934" y="3575981"/>
              <a:ext cx="725485" cy="481028"/>
            </a:xfrm>
            <a:prstGeom prst="rect">
              <a:avLst/>
            </a:prstGeom>
          </p:spPr>
        </p:pic>
      </p:grpSp>
      <p:grpSp>
        <p:nvGrpSpPr>
          <p:cNvPr id="41" name="グループ化 40">
            <a:extLst>
              <a:ext uri="{FF2B5EF4-FFF2-40B4-BE49-F238E27FC236}">
                <a16:creationId xmlns:a16="http://schemas.microsoft.com/office/drawing/2014/main" id="{6EDC60C7-036F-E54F-99AC-6E4384FB96AD}"/>
              </a:ext>
            </a:extLst>
          </p:cNvPr>
          <p:cNvGrpSpPr/>
          <p:nvPr/>
        </p:nvGrpSpPr>
        <p:grpSpPr>
          <a:xfrm>
            <a:off x="7198488" y="2616826"/>
            <a:ext cx="2422418" cy="328549"/>
            <a:chOff x="668021" y="4480749"/>
            <a:chExt cx="3546663" cy="481028"/>
          </a:xfrm>
        </p:grpSpPr>
        <p:pic>
          <p:nvPicPr>
            <p:cNvPr id="42" name="図 41">
              <a:extLst>
                <a:ext uri="{FF2B5EF4-FFF2-40B4-BE49-F238E27FC236}">
                  <a16:creationId xmlns:a16="http://schemas.microsoft.com/office/drawing/2014/main" id="{3B22E53D-3531-6B4A-BE08-FE16DC651E14}"/>
                </a:ext>
              </a:extLst>
            </p:cNvPr>
            <p:cNvPicPr>
              <a:picLocks noChangeAspect="1"/>
            </p:cNvPicPr>
            <p:nvPr/>
          </p:nvPicPr>
          <p:blipFill>
            <a:blip r:embed="rId24"/>
            <a:stretch>
              <a:fillRect/>
            </a:stretch>
          </p:blipFill>
          <p:spPr>
            <a:xfrm>
              <a:off x="1393506" y="4480749"/>
              <a:ext cx="725485" cy="481028"/>
            </a:xfrm>
            <a:prstGeom prst="rect">
              <a:avLst/>
            </a:prstGeom>
          </p:spPr>
        </p:pic>
        <p:pic>
          <p:nvPicPr>
            <p:cNvPr id="43" name="図 42">
              <a:extLst>
                <a:ext uri="{FF2B5EF4-FFF2-40B4-BE49-F238E27FC236}">
                  <a16:creationId xmlns:a16="http://schemas.microsoft.com/office/drawing/2014/main" id="{5DB432D8-5638-4640-B63D-9CF6FFCCF25D}"/>
                </a:ext>
              </a:extLst>
            </p:cNvPr>
            <p:cNvPicPr>
              <a:picLocks noChangeAspect="1"/>
            </p:cNvPicPr>
            <p:nvPr/>
          </p:nvPicPr>
          <p:blipFill>
            <a:blip r:embed="rId25"/>
            <a:stretch>
              <a:fillRect/>
            </a:stretch>
          </p:blipFill>
          <p:spPr>
            <a:xfrm>
              <a:off x="668021" y="4480749"/>
              <a:ext cx="725485" cy="481028"/>
            </a:xfrm>
            <a:prstGeom prst="rect">
              <a:avLst/>
            </a:prstGeom>
          </p:spPr>
        </p:pic>
        <p:pic>
          <p:nvPicPr>
            <p:cNvPr id="45" name="図 44">
              <a:extLst>
                <a:ext uri="{FF2B5EF4-FFF2-40B4-BE49-F238E27FC236}">
                  <a16:creationId xmlns:a16="http://schemas.microsoft.com/office/drawing/2014/main" id="{9A52EB44-3276-1E48-85CF-2B5F2412C62A}"/>
                </a:ext>
              </a:extLst>
            </p:cNvPr>
            <p:cNvPicPr>
              <a:picLocks noChangeAspect="1"/>
            </p:cNvPicPr>
            <p:nvPr/>
          </p:nvPicPr>
          <p:blipFill>
            <a:blip r:embed="rId26"/>
            <a:stretch>
              <a:fillRect/>
            </a:stretch>
          </p:blipFill>
          <p:spPr>
            <a:xfrm>
              <a:off x="3489199" y="4480749"/>
              <a:ext cx="725485" cy="481028"/>
            </a:xfrm>
            <a:prstGeom prst="rect">
              <a:avLst/>
            </a:prstGeom>
          </p:spPr>
        </p:pic>
        <p:pic>
          <p:nvPicPr>
            <p:cNvPr id="46" name="図 45">
              <a:extLst>
                <a:ext uri="{FF2B5EF4-FFF2-40B4-BE49-F238E27FC236}">
                  <a16:creationId xmlns:a16="http://schemas.microsoft.com/office/drawing/2014/main" id="{B66F1DF3-59CF-A948-97B5-D59070C6A4B5}"/>
                </a:ext>
              </a:extLst>
            </p:cNvPr>
            <p:cNvPicPr>
              <a:picLocks noChangeAspect="1"/>
            </p:cNvPicPr>
            <p:nvPr/>
          </p:nvPicPr>
          <p:blipFill>
            <a:blip r:embed="rId27"/>
            <a:stretch>
              <a:fillRect/>
            </a:stretch>
          </p:blipFill>
          <p:spPr>
            <a:xfrm>
              <a:off x="2097085" y="4480749"/>
              <a:ext cx="725485" cy="481028"/>
            </a:xfrm>
            <a:prstGeom prst="rect">
              <a:avLst/>
            </a:prstGeom>
          </p:spPr>
        </p:pic>
      </p:grpSp>
      <p:grpSp>
        <p:nvGrpSpPr>
          <p:cNvPr id="47" name="グループ化 46">
            <a:extLst>
              <a:ext uri="{FF2B5EF4-FFF2-40B4-BE49-F238E27FC236}">
                <a16:creationId xmlns:a16="http://schemas.microsoft.com/office/drawing/2014/main" id="{61FF7DA1-7779-204D-BC5B-99F48209BAEA}"/>
              </a:ext>
            </a:extLst>
          </p:cNvPr>
          <p:cNvGrpSpPr/>
          <p:nvPr/>
        </p:nvGrpSpPr>
        <p:grpSpPr>
          <a:xfrm>
            <a:off x="7183403" y="1735135"/>
            <a:ext cx="1459030" cy="328549"/>
            <a:chOff x="668021" y="5440748"/>
            <a:chExt cx="2136166" cy="481028"/>
          </a:xfrm>
        </p:grpSpPr>
        <p:pic>
          <p:nvPicPr>
            <p:cNvPr id="48" name="図 47">
              <a:extLst>
                <a:ext uri="{FF2B5EF4-FFF2-40B4-BE49-F238E27FC236}">
                  <a16:creationId xmlns:a16="http://schemas.microsoft.com/office/drawing/2014/main" id="{93F6FCF1-8F96-194E-A2B3-3848627CF58A}"/>
                </a:ext>
              </a:extLst>
            </p:cNvPr>
            <p:cNvPicPr>
              <a:picLocks noChangeAspect="1"/>
            </p:cNvPicPr>
            <p:nvPr/>
          </p:nvPicPr>
          <p:blipFill>
            <a:blip r:embed="rId28"/>
            <a:stretch>
              <a:fillRect/>
            </a:stretch>
          </p:blipFill>
          <p:spPr>
            <a:xfrm>
              <a:off x="668021" y="5440748"/>
              <a:ext cx="725485" cy="481028"/>
            </a:xfrm>
            <a:prstGeom prst="rect">
              <a:avLst/>
            </a:prstGeom>
          </p:spPr>
        </p:pic>
        <p:pic>
          <p:nvPicPr>
            <p:cNvPr id="50" name="図 49">
              <a:extLst>
                <a:ext uri="{FF2B5EF4-FFF2-40B4-BE49-F238E27FC236}">
                  <a16:creationId xmlns:a16="http://schemas.microsoft.com/office/drawing/2014/main" id="{1F46742A-D072-DD48-9A41-CF39EE353094}"/>
                </a:ext>
              </a:extLst>
            </p:cNvPr>
            <p:cNvPicPr>
              <a:picLocks noChangeAspect="1"/>
            </p:cNvPicPr>
            <p:nvPr/>
          </p:nvPicPr>
          <p:blipFill>
            <a:blip r:embed="rId29"/>
            <a:stretch>
              <a:fillRect/>
            </a:stretch>
          </p:blipFill>
          <p:spPr>
            <a:xfrm>
              <a:off x="1379512" y="5440748"/>
              <a:ext cx="725485" cy="481028"/>
            </a:xfrm>
            <a:prstGeom prst="rect">
              <a:avLst/>
            </a:prstGeom>
          </p:spPr>
        </p:pic>
        <p:pic>
          <p:nvPicPr>
            <p:cNvPr id="51" name="図 50">
              <a:extLst>
                <a:ext uri="{FF2B5EF4-FFF2-40B4-BE49-F238E27FC236}">
                  <a16:creationId xmlns:a16="http://schemas.microsoft.com/office/drawing/2014/main" id="{6BA20C17-FF01-8A4F-B311-E82310695FAD}"/>
                </a:ext>
              </a:extLst>
            </p:cNvPr>
            <p:cNvPicPr>
              <a:picLocks noChangeAspect="1"/>
            </p:cNvPicPr>
            <p:nvPr/>
          </p:nvPicPr>
          <p:blipFill>
            <a:blip r:embed="rId30"/>
            <a:stretch>
              <a:fillRect/>
            </a:stretch>
          </p:blipFill>
          <p:spPr>
            <a:xfrm>
              <a:off x="2078702" y="5440748"/>
              <a:ext cx="725485" cy="481028"/>
            </a:xfrm>
            <a:prstGeom prst="rect">
              <a:avLst/>
            </a:prstGeom>
          </p:spPr>
        </p:pic>
      </p:grpSp>
      <p:pic>
        <p:nvPicPr>
          <p:cNvPr id="2" name="図 1"/>
          <p:cNvPicPr>
            <a:picLocks noChangeAspect="1"/>
          </p:cNvPicPr>
          <p:nvPr/>
        </p:nvPicPr>
        <p:blipFill>
          <a:blip r:embed="rId31"/>
          <a:stretch>
            <a:fillRect/>
          </a:stretch>
        </p:blipFill>
        <p:spPr>
          <a:xfrm>
            <a:off x="8702617" y="1759645"/>
            <a:ext cx="876868" cy="285246"/>
          </a:xfrm>
          <a:prstGeom prst="rect">
            <a:avLst/>
          </a:prstGeom>
        </p:spPr>
      </p:pic>
      <p:pic>
        <p:nvPicPr>
          <p:cNvPr id="3" name="図 2"/>
          <p:cNvPicPr>
            <a:picLocks noChangeAspect="1"/>
          </p:cNvPicPr>
          <p:nvPr/>
        </p:nvPicPr>
        <p:blipFill>
          <a:blip r:embed="rId32"/>
          <a:stretch>
            <a:fillRect/>
          </a:stretch>
        </p:blipFill>
        <p:spPr>
          <a:xfrm>
            <a:off x="8759357" y="2560804"/>
            <a:ext cx="366033" cy="423649"/>
          </a:xfrm>
          <a:prstGeom prst="rect">
            <a:avLst/>
          </a:prstGeom>
        </p:spPr>
      </p:pic>
    </p:spTree>
    <p:extLst>
      <p:ext uri="{BB962C8B-B14F-4D97-AF65-F5344CB8AC3E}">
        <p14:creationId xmlns:p14="http://schemas.microsoft.com/office/powerpoint/2010/main" val="10865506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7884</TotalTime>
  <Words>1636</Words>
  <Application>Microsoft Office PowerPoint</Application>
  <PresentationFormat>A4 210 x 297 mm</PresentationFormat>
  <Paragraphs>324</Paragraphs>
  <Slides>15</Slides>
  <Notes>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15</vt:i4>
      </vt:variant>
    </vt:vector>
  </HeadingPairs>
  <TitlesOfParts>
    <vt:vector size="29" baseType="lpstr">
      <vt:lpstr>ＭＳ Ｐゴシック</vt:lpstr>
      <vt:lpstr>TPMinStdN-CMdH</vt:lpstr>
      <vt:lpstr>Yu Gothic Medium</vt:lpstr>
      <vt:lpstr>メイリオ</vt:lpstr>
      <vt:lpstr>Yu Gothic</vt:lpstr>
      <vt:lpstr>Yu Gothic</vt:lpstr>
      <vt:lpstr>Yu Gothic Light</vt:lpstr>
      <vt:lpstr>Yu Gothic Light</vt:lpstr>
      <vt:lpstr>Yu Mincho Demibold</vt:lpstr>
      <vt:lpstr>Arial</vt:lpstr>
      <vt:lpstr>Bradley Hand ITC</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yoji ichioka</dc:creator>
  <cp:lastModifiedBy>di8105</cp:lastModifiedBy>
  <cp:revision>174</cp:revision>
  <cp:lastPrinted>2024-06-05T02:44:01Z</cp:lastPrinted>
  <dcterms:created xsi:type="dcterms:W3CDTF">2020-09-11T03:54:00Z</dcterms:created>
  <dcterms:modified xsi:type="dcterms:W3CDTF">2025-03-26T03:06:02Z</dcterms:modified>
</cp:coreProperties>
</file>